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handoutMasterIdLst>
    <p:handoutMasterId r:id="rId39"/>
  </p:handoutMasterIdLst>
  <p:sldIdLst>
    <p:sldId id="280" r:id="rId2"/>
    <p:sldId id="267" r:id="rId3"/>
    <p:sldId id="258" r:id="rId4"/>
    <p:sldId id="317" r:id="rId5"/>
    <p:sldId id="319" r:id="rId6"/>
    <p:sldId id="318" r:id="rId7"/>
    <p:sldId id="281" r:id="rId8"/>
    <p:sldId id="298" r:id="rId9"/>
    <p:sldId id="313" r:id="rId10"/>
    <p:sldId id="282" r:id="rId11"/>
    <p:sldId id="306" r:id="rId12"/>
    <p:sldId id="301" r:id="rId13"/>
    <p:sldId id="284" r:id="rId14"/>
    <p:sldId id="316" r:id="rId15"/>
    <p:sldId id="315" r:id="rId16"/>
    <p:sldId id="314" r:id="rId17"/>
    <p:sldId id="304" r:id="rId18"/>
    <p:sldId id="287" r:id="rId19"/>
    <p:sldId id="288" r:id="rId20"/>
    <p:sldId id="295" r:id="rId21"/>
    <p:sldId id="309" r:id="rId22"/>
    <p:sldId id="310" r:id="rId23"/>
    <p:sldId id="289" r:id="rId24"/>
    <p:sldId id="290" r:id="rId25"/>
    <p:sldId id="321" r:id="rId26"/>
    <p:sldId id="291" r:id="rId27"/>
    <p:sldId id="292" r:id="rId28"/>
    <p:sldId id="293" r:id="rId29"/>
    <p:sldId id="294" r:id="rId30"/>
    <p:sldId id="312" r:id="rId31"/>
    <p:sldId id="322" r:id="rId32"/>
    <p:sldId id="296" r:id="rId33"/>
    <p:sldId id="297" r:id="rId34"/>
    <p:sldId id="278" r:id="rId35"/>
    <p:sldId id="311" r:id="rId36"/>
    <p:sldId id="323" r:id="rId37"/>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3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B1FF"/>
    <a:srgbClr val="E6E7EB"/>
    <a:srgbClr val="666666"/>
    <a:srgbClr val="39393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65912"/>
  </p:normalViewPr>
  <p:slideViewPr>
    <p:cSldViewPr snapToGrid="0" snapToObjects="1" showGuides="1">
      <p:cViewPr>
        <p:scale>
          <a:sx n="66" d="100"/>
          <a:sy n="66" d="100"/>
        </p:scale>
        <p:origin x="4872" y="304"/>
      </p:cViewPr>
      <p:guideLst>
        <p:guide orient="horz" pos="4320"/>
        <p:guide pos="7633"/>
      </p:guideLst>
    </p:cSldViewPr>
  </p:slideViewPr>
  <p:notesTextViewPr>
    <p:cViewPr>
      <p:scale>
        <a:sx n="1" d="1"/>
        <a:sy n="1" d="1"/>
      </p:scale>
      <p:origin x="0" y="0"/>
    </p:cViewPr>
  </p:notesTextViewPr>
  <p:notesViewPr>
    <p:cSldViewPr snapToGrid="0" snapToObjects="1" showGuides="1">
      <p:cViewPr varScale="1">
        <p:scale>
          <a:sx n="91" d="100"/>
          <a:sy n="91" d="100"/>
        </p:scale>
        <p:origin x="3288" y="20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b="1" dirty="0">
              <a:latin typeface="Lato Bold"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CFFC7C-0376-E44D-ACA0-D60DC10B59F7}" type="datetimeFigureOut">
              <a:rPr lang="en-US" b="1" smtClean="0">
                <a:latin typeface="Lato Bold" charset="0"/>
              </a:rPr>
              <a:t>1/15/18</a:t>
            </a:fld>
            <a:endParaRPr lang="en-US" b="1" dirty="0">
              <a:latin typeface="Lato Bold"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b="1" dirty="0">
              <a:latin typeface="Lato Bold"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56CEB7-CA9E-364F-BFA0-4F3CF7BA902C}" type="slidenum">
              <a:rPr lang="en-US" b="1" smtClean="0">
                <a:latin typeface="Lato Bold" charset="0"/>
              </a:rPr>
              <a:t>‹#›</a:t>
            </a:fld>
            <a:endParaRPr lang="en-US" b="1" dirty="0">
              <a:latin typeface="Lato Bold" charset="0"/>
            </a:endParaRPr>
          </a:p>
        </p:txBody>
      </p:sp>
    </p:spTree>
    <p:extLst>
      <p:ext uri="{BB962C8B-B14F-4D97-AF65-F5344CB8AC3E}">
        <p14:creationId xmlns:p14="http://schemas.microsoft.com/office/powerpoint/2010/main" val="198628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EB552F-EC70-C340-9CFF-8D2B2391B489}" type="datetimeFigureOut">
              <a:rPr lang="en-US" smtClean="0"/>
              <a:t>1/15/18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7B1CB-23AE-C240-8FA6-F7E44124B005}" type="slidenum">
              <a:rPr lang="en-US" smtClean="0"/>
              <a:t>‹#›</a:t>
            </a:fld>
            <a:endParaRPr lang="en-US"/>
          </a:p>
        </p:txBody>
      </p:sp>
    </p:spTree>
    <p:extLst>
      <p:ext uri="{BB962C8B-B14F-4D97-AF65-F5344CB8AC3E}">
        <p14:creationId xmlns:p14="http://schemas.microsoft.com/office/powerpoint/2010/main" val="815756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I’m Jeff</a:t>
            </a:r>
          </a:p>
          <a:p>
            <a:endParaRPr lang="en-US" dirty="0" smtClean="0"/>
          </a:p>
          <a:p>
            <a:r>
              <a:rPr lang="en-US" dirty="0" smtClean="0"/>
              <a:t>Welcome</a:t>
            </a:r>
            <a:r>
              <a:rPr lang="en-US" baseline="0" dirty="0" smtClean="0"/>
              <a:t> to the 2</a:t>
            </a:r>
            <a:r>
              <a:rPr lang="en-US" baseline="30000" dirty="0" smtClean="0"/>
              <a:t>nd</a:t>
            </a:r>
            <a:r>
              <a:rPr lang="en-US" baseline="0" dirty="0" smtClean="0"/>
              <a:t> meetup of the DC-</a:t>
            </a:r>
            <a:r>
              <a:rPr lang="en-US" baseline="0" dirty="0" err="1" smtClean="0"/>
              <a:t>Balitmore</a:t>
            </a:r>
            <a:r>
              <a:rPr lang="en-US" baseline="0" dirty="0" smtClean="0"/>
              <a:t> </a:t>
            </a:r>
            <a:r>
              <a:rPr lang="en-US" baseline="0" dirty="0" err="1" smtClean="0"/>
              <a:t>Hashicorp</a:t>
            </a:r>
            <a:r>
              <a:rPr lang="en-US" baseline="0" dirty="0" smtClean="0"/>
              <a:t> User Group.</a:t>
            </a:r>
          </a:p>
          <a:p>
            <a:endParaRPr lang="en-US" baseline="0" dirty="0" smtClean="0"/>
          </a:p>
          <a:p>
            <a:r>
              <a:rPr lang="en-US" baseline="0" dirty="0" smtClean="0"/>
              <a:t>Today, we are going to talk about secrets </a:t>
            </a:r>
            <a:r>
              <a:rPr lang="mr-IN" baseline="0" dirty="0" smtClean="0"/>
              <a:t>–</a:t>
            </a:r>
            <a:r>
              <a:rPr lang="en-US" baseline="0" dirty="0" smtClean="0"/>
              <a:t> and not in hushed tones. We will talk about </a:t>
            </a:r>
            <a:r>
              <a:rPr lang="en-US" baseline="0" dirty="0" err="1" smtClean="0"/>
              <a:t>Hashicorp</a:t>
            </a:r>
            <a:r>
              <a:rPr lang="en-US" baseline="0" dirty="0" smtClean="0"/>
              <a:t> Vault and it’s new plugin architecture. We will talk a *little* about </a:t>
            </a:r>
            <a:r>
              <a:rPr lang="en-US" baseline="0" dirty="0" err="1" smtClean="0"/>
              <a:t>Ethereum</a:t>
            </a:r>
            <a:r>
              <a:rPr lang="en-US" baseline="0" dirty="0" smtClean="0"/>
              <a:t>. And, I will share with you the results of some experiments that I have done.</a:t>
            </a:r>
          </a:p>
          <a:p>
            <a:endParaRPr lang="en-US" baseline="0" dirty="0" smtClean="0"/>
          </a:p>
          <a:p>
            <a:r>
              <a:rPr lang="en-US" baseline="0" dirty="0" smtClean="0"/>
              <a:t>The bulk of this presentation is a live demo rather than just PowerPoint - I suck at PowerPoint. I will be installing most of the tools I will use for the demo from scratch, so there should be a little tight-rope tension to the talk. My hope is that everything I do here can be done on your own machine.</a:t>
            </a:r>
          </a:p>
          <a:p>
            <a:endParaRPr lang="en-US" baseline="0" dirty="0" smtClean="0"/>
          </a:p>
          <a:p>
            <a:r>
              <a:rPr lang="en-US" baseline="0" dirty="0" smtClean="0"/>
              <a:t>I will pause briefly after the </a:t>
            </a:r>
            <a:r>
              <a:rPr lang="en-US" baseline="0" dirty="0" err="1" smtClean="0"/>
              <a:t>Ethereum</a:t>
            </a:r>
            <a:r>
              <a:rPr lang="en-US" baseline="0" dirty="0" smtClean="0"/>
              <a:t> overview for questions. I will pause briefly after the Vault overview for questions.</a:t>
            </a:r>
            <a:endParaRPr lang="en-US" dirty="0" smtClean="0"/>
          </a:p>
          <a:p>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1</a:t>
            </a:fld>
            <a:endParaRPr lang="en-US"/>
          </a:p>
        </p:txBody>
      </p:sp>
    </p:spTree>
    <p:extLst>
      <p:ext uri="{BB962C8B-B14F-4D97-AF65-F5344CB8AC3E}">
        <p14:creationId xmlns:p14="http://schemas.microsoft.com/office/powerpoint/2010/main" val="255075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200" b="0" dirty="0" smtClean="0">
                <a:solidFill>
                  <a:schemeClr val="bg1"/>
                </a:solidFill>
                <a:latin typeface="Lato" charset="0"/>
                <a:ea typeface="Lato" charset="0"/>
                <a:cs typeface="Lato" charset="0"/>
              </a:rPr>
              <a:t>vault is a tool for securely accessing secrets. a secret is anything that you want to tightly control access to, such as </a:t>
            </a:r>
            <a:r>
              <a:rPr lang="en-US" sz="1200" b="0" dirty="0" err="1" smtClean="0">
                <a:solidFill>
                  <a:schemeClr val="bg1"/>
                </a:solidFill>
                <a:latin typeface="Lato" charset="0"/>
                <a:ea typeface="Lato" charset="0"/>
                <a:cs typeface="Lato" charset="0"/>
              </a:rPr>
              <a:t>api</a:t>
            </a:r>
            <a:r>
              <a:rPr lang="en-US" sz="1200" b="0" dirty="0" smtClean="0">
                <a:solidFill>
                  <a:schemeClr val="bg1"/>
                </a:solidFill>
                <a:latin typeface="Lato" charset="0"/>
                <a:ea typeface="Lato" charset="0"/>
                <a:cs typeface="Lato" charset="0"/>
              </a:rPr>
              <a:t> keys, passwords, certificates, etc. In</a:t>
            </a:r>
            <a:r>
              <a:rPr lang="en-US" sz="1200" b="0" baseline="0" dirty="0" smtClean="0">
                <a:solidFill>
                  <a:schemeClr val="bg1"/>
                </a:solidFill>
                <a:latin typeface="Lato" charset="0"/>
                <a:ea typeface="Lato" charset="0"/>
                <a:cs typeface="Lato" charset="0"/>
              </a:rPr>
              <a:t> our scenario, the private key associated with an </a:t>
            </a:r>
            <a:r>
              <a:rPr lang="en-US" sz="1200" b="0" baseline="0" dirty="0" err="1" smtClean="0">
                <a:solidFill>
                  <a:schemeClr val="bg1"/>
                </a:solidFill>
                <a:latin typeface="Lato" charset="0"/>
                <a:ea typeface="Lato" charset="0"/>
                <a:cs typeface="Lato" charset="0"/>
              </a:rPr>
              <a:t>Ethereum</a:t>
            </a:r>
            <a:r>
              <a:rPr lang="en-US" sz="1200" b="0" baseline="0" dirty="0" smtClean="0">
                <a:solidFill>
                  <a:schemeClr val="bg1"/>
                </a:solidFill>
                <a:latin typeface="Lato" charset="0"/>
                <a:ea typeface="Lato" charset="0"/>
                <a:cs typeface="Lato" charset="0"/>
              </a:rPr>
              <a:t> account is a secret - so is its passphrase. Vault also maintains </a:t>
            </a:r>
            <a:r>
              <a:rPr lang="en-US" sz="1200" b="0" dirty="0" smtClean="0">
                <a:solidFill>
                  <a:schemeClr val="bg1"/>
                </a:solidFill>
                <a:latin typeface="Lato" charset="0"/>
                <a:ea typeface="Lato" charset="0"/>
                <a:cs typeface="Lato" charset="0"/>
              </a:rPr>
              <a:t>detailed and secure audit log.</a:t>
            </a:r>
          </a:p>
          <a:p>
            <a:pPr>
              <a:lnSpc>
                <a:spcPct val="150000"/>
              </a:lnSpc>
            </a:pPr>
            <a:endParaRPr lang="en-US" sz="1200" b="0" baseline="0" dirty="0" smtClean="0">
              <a:solidFill>
                <a:schemeClr val="bg1"/>
              </a:solidFill>
              <a:latin typeface="Lato" charset="0"/>
              <a:ea typeface="Lato" charset="0"/>
              <a:cs typeface="Lato" charset="0"/>
            </a:endParaRPr>
          </a:p>
          <a:p>
            <a:pPr>
              <a:lnSpc>
                <a:spcPct val="150000"/>
              </a:lnSpc>
            </a:pPr>
            <a:r>
              <a:rPr lang="en-US" sz="1200" b="0" baseline="0" dirty="0" smtClean="0">
                <a:solidFill>
                  <a:schemeClr val="bg1"/>
                </a:solidFill>
                <a:latin typeface="Lato" charset="0"/>
                <a:ea typeface="Lato" charset="0"/>
                <a:cs typeface="Lato" charset="0"/>
              </a:rPr>
              <a:t>Vault is best seen as a broker between authentication </a:t>
            </a:r>
            <a:r>
              <a:rPr lang="en-US" sz="1200" b="0" baseline="0" dirty="0" err="1" smtClean="0">
                <a:solidFill>
                  <a:schemeClr val="bg1"/>
                </a:solidFill>
                <a:latin typeface="Lato" charset="0"/>
                <a:ea typeface="Lato" charset="0"/>
                <a:cs typeface="Lato" charset="0"/>
              </a:rPr>
              <a:t>backends</a:t>
            </a:r>
            <a:r>
              <a:rPr lang="en-US" sz="1200" b="0" baseline="0" dirty="0" smtClean="0">
                <a:solidFill>
                  <a:schemeClr val="bg1"/>
                </a:solidFill>
                <a:latin typeface="Lato" charset="0"/>
                <a:ea typeface="Lato" charset="0"/>
                <a:cs typeface="Lato" charset="0"/>
              </a:rPr>
              <a:t> and secret </a:t>
            </a:r>
            <a:r>
              <a:rPr lang="en-US" sz="1200" b="0" baseline="0" dirty="0" err="1" smtClean="0">
                <a:solidFill>
                  <a:schemeClr val="bg1"/>
                </a:solidFill>
                <a:latin typeface="Lato" charset="0"/>
                <a:ea typeface="Lato" charset="0"/>
                <a:cs typeface="Lato" charset="0"/>
              </a:rPr>
              <a:t>backends</a:t>
            </a:r>
            <a:r>
              <a:rPr lang="en-US" sz="1200" b="0" baseline="0" dirty="0" smtClean="0">
                <a:solidFill>
                  <a:schemeClr val="bg1"/>
                </a:solidFill>
                <a:latin typeface="Lato" charset="0"/>
                <a:ea typeface="Lato" charset="0"/>
                <a:cs typeface="Lato" charset="0"/>
              </a:rPr>
              <a:t> </a:t>
            </a:r>
            <a:r>
              <a:rPr lang="mr-IN" sz="1200" b="0" baseline="0" dirty="0" smtClean="0">
                <a:solidFill>
                  <a:schemeClr val="bg1"/>
                </a:solidFill>
                <a:latin typeface="Lato" charset="0"/>
                <a:ea typeface="Lato" charset="0"/>
                <a:cs typeface="Lato" charset="0"/>
              </a:rPr>
              <a:t>–</a:t>
            </a:r>
            <a:r>
              <a:rPr lang="en-US" sz="1200" b="0" baseline="0" dirty="0" smtClean="0">
                <a:solidFill>
                  <a:schemeClr val="bg1"/>
                </a:solidFill>
                <a:latin typeface="Lato" charset="0"/>
                <a:ea typeface="Lato" charset="0"/>
                <a:cs typeface="Lato" charset="0"/>
              </a:rPr>
              <a:t> many authentication methods are supported and many kinds of secrets. </a:t>
            </a:r>
            <a:r>
              <a:rPr lang="en-US" sz="1200" b="1" baseline="0" dirty="0" smtClean="0">
                <a:solidFill>
                  <a:schemeClr val="bg1"/>
                </a:solidFill>
                <a:latin typeface="Lato" charset="0"/>
                <a:ea typeface="Lato" charset="0"/>
                <a:cs typeface="Lato" charset="0"/>
              </a:rPr>
              <a:t>Every authenticated identity is attached to a policy that governs access to secrets.</a:t>
            </a:r>
          </a:p>
          <a:p>
            <a:pPr>
              <a:lnSpc>
                <a:spcPct val="150000"/>
              </a:lnSpc>
            </a:pPr>
            <a:endParaRPr lang="en-US" sz="1200" b="0" baseline="0" dirty="0" smtClean="0">
              <a:solidFill>
                <a:schemeClr val="bg1"/>
              </a:solidFill>
              <a:latin typeface="Lato" charset="0"/>
              <a:ea typeface="Lato" charset="0"/>
              <a:cs typeface="Lato" charset="0"/>
            </a:endParaRPr>
          </a:p>
          <a:p>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10</a:t>
            </a:fld>
            <a:endParaRPr lang="en-US"/>
          </a:p>
        </p:txBody>
      </p:sp>
    </p:spTree>
    <p:extLst>
      <p:ext uri="{BB962C8B-B14F-4D97-AF65-F5344CB8AC3E}">
        <p14:creationId xmlns:p14="http://schemas.microsoft.com/office/powerpoint/2010/main" val="890386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ceremony</a:t>
            </a:r>
            <a:r>
              <a:rPr lang="en-US" baseline="0" dirty="0" smtClean="0"/>
              <a:t> to using vault that mirrors the model for most permissioned websites:</a:t>
            </a:r>
          </a:p>
          <a:p>
            <a:endParaRPr lang="en-US" baseline="0" dirty="0" smtClean="0"/>
          </a:p>
          <a:p>
            <a:pPr marL="228600" indent="-228600">
              <a:buAutoNum type="arabicPeriod"/>
            </a:pPr>
            <a:r>
              <a:rPr lang="en-US" baseline="0" dirty="0" smtClean="0"/>
              <a:t>You authenticate to one of many </a:t>
            </a:r>
            <a:r>
              <a:rPr lang="en-US" baseline="0" dirty="0" err="1" smtClean="0"/>
              <a:t>AuthN</a:t>
            </a:r>
            <a:r>
              <a:rPr lang="en-US" baseline="0" dirty="0" smtClean="0"/>
              <a:t> </a:t>
            </a:r>
            <a:r>
              <a:rPr lang="en-US" baseline="0" dirty="0" err="1" smtClean="0"/>
              <a:t>backends</a:t>
            </a:r>
            <a:endParaRPr lang="en-US" baseline="0" dirty="0" smtClean="0"/>
          </a:p>
          <a:p>
            <a:pPr marL="228600" indent="-228600">
              <a:buAutoNum type="arabicPeriod"/>
            </a:pPr>
            <a:r>
              <a:rPr lang="en-US" baseline="0" dirty="0" smtClean="0"/>
              <a:t>You receive a session token that is used for subsequent access to Vault.</a:t>
            </a:r>
          </a:p>
          <a:p>
            <a:pPr marL="228600" indent="-228600">
              <a:buAutoNum type="arabicPeriod"/>
            </a:pPr>
            <a:r>
              <a:rPr lang="en-US" baseline="0" dirty="0" smtClean="0"/>
              <a:t>This session token is attached to a set of polices that Vault uses to authorize access to secrets</a:t>
            </a:r>
          </a:p>
          <a:p>
            <a:pPr marL="228600" indent="-228600">
              <a:buAutoNum type="arabicPeriod"/>
            </a:pPr>
            <a:r>
              <a:rPr lang="en-US" baseline="0" dirty="0" smtClean="0"/>
              <a:t>You access secrets</a:t>
            </a:r>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11</a:t>
            </a:fld>
            <a:endParaRPr lang="en-US"/>
          </a:p>
        </p:txBody>
      </p:sp>
    </p:spTree>
    <p:extLst>
      <p:ext uri="{BB962C8B-B14F-4D97-AF65-F5344CB8AC3E}">
        <p14:creationId xmlns:p14="http://schemas.microsoft.com/office/powerpoint/2010/main" val="285166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200" b="0" dirty="0" smtClean="0">
                <a:solidFill>
                  <a:schemeClr val="bg1"/>
                </a:solidFill>
                <a:latin typeface="Lato Bold" charset="0"/>
                <a:ea typeface="Lato Bold" charset="0"/>
                <a:cs typeface="Lato Bold" charset="0"/>
              </a:rPr>
              <a:t>Recently, </a:t>
            </a:r>
            <a:r>
              <a:rPr lang="en-US" sz="1200" b="0" dirty="0" err="1" smtClean="0">
                <a:solidFill>
                  <a:schemeClr val="bg1"/>
                </a:solidFill>
                <a:latin typeface="Lato Bold" charset="0"/>
                <a:ea typeface="Lato Bold" charset="0"/>
                <a:cs typeface="Lato Bold" charset="0"/>
              </a:rPr>
              <a:t>HashiCorp</a:t>
            </a:r>
            <a:r>
              <a:rPr lang="en-US" sz="1200" b="0" baseline="0" dirty="0" smtClean="0">
                <a:solidFill>
                  <a:schemeClr val="bg1"/>
                </a:solidFill>
                <a:latin typeface="Lato Bold" charset="0"/>
                <a:ea typeface="Lato Bold" charset="0"/>
                <a:cs typeface="Lato Bold" charset="0"/>
              </a:rPr>
              <a:t> documented their plugin architecture and allowed developers to build their own backend plugins </a:t>
            </a:r>
            <a:r>
              <a:rPr lang="mr-IN" sz="1200" b="0" baseline="0" dirty="0" smtClean="0">
                <a:solidFill>
                  <a:schemeClr val="bg1"/>
                </a:solidFill>
                <a:latin typeface="Lato Bold" charset="0"/>
                <a:ea typeface="Lato Bold" charset="0"/>
                <a:cs typeface="Lato Bold" charset="0"/>
              </a:rPr>
              <a:t>–</a:t>
            </a:r>
            <a:r>
              <a:rPr lang="en-US" sz="1200" b="0" baseline="0" dirty="0" smtClean="0">
                <a:solidFill>
                  <a:schemeClr val="bg1"/>
                </a:solidFill>
                <a:latin typeface="Lato Bold" charset="0"/>
                <a:ea typeface="Lato Bold" charset="0"/>
                <a:cs typeface="Lato Bold" charset="0"/>
              </a:rPr>
              <a:t> secrets, authentication or audit.</a:t>
            </a:r>
          </a:p>
          <a:p>
            <a:pPr>
              <a:lnSpc>
                <a:spcPct val="150000"/>
              </a:lnSpc>
            </a:pPr>
            <a:endParaRPr lang="en-US" sz="1200" b="0" baseline="0" dirty="0" smtClean="0">
              <a:solidFill>
                <a:schemeClr val="bg1"/>
              </a:solidFill>
              <a:latin typeface="Lato Bold" charset="0"/>
              <a:ea typeface="Lato Bold" charset="0"/>
              <a:cs typeface="Lato Bold" charset="0"/>
            </a:endParaRPr>
          </a:p>
          <a:p>
            <a:pPr>
              <a:lnSpc>
                <a:spcPct val="150000"/>
              </a:lnSpc>
            </a:pPr>
            <a:r>
              <a:rPr lang="en-US" sz="1200" b="0" baseline="0" dirty="0" smtClean="0">
                <a:solidFill>
                  <a:schemeClr val="bg1"/>
                </a:solidFill>
                <a:latin typeface="Lato Bold" charset="0"/>
                <a:ea typeface="Lato Bold" charset="0"/>
                <a:cs typeface="Lato Bold" charset="0"/>
              </a:rPr>
              <a:t>A plugin is </a:t>
            </a:r>
            <a:r>
              <a:rPr lang="en-US" sz="1200" b="0" baseline="0" dirty="0" err="1" smtClean="0">
                <a:solidFill>
                  <a:schemeClr val="bg1"/>
                </a:solidFill>
                <a:latin typeface="Lato Bold" charset="0"/>
                <a:ea typeface="Lato Bold" charset="0"/>
                <a:cs typeface="Lato Bold" charset="0"/>
              </a:rPr>
              <a:t>Golang</a:t>
            </a:r>
            <a:r>
              <a:rPr lang="en-US" sz="1200" b="0" baseline="0" dirty="0" smtClean="0">
                <a:solidFill>
                  <a:schemeClr val="bg1"/>
                </a:solidFill>
                <a:latin typeface="Lato Bold" charset="0"/>
                <a:ea typeface="Lato Bold" charset="0"/>
                <a:cs typeface="Lato Bold" charset="0"/>
              </a:rPr>
              <a:t> code that you compile into a single file executable. </a:t>
            </a:r>
            <a:r>
              <a:rPr lang="en-US" sz="1200" b="0" dirty="0" smtClean="0">
                <a:solidFill>
                  <a:schemeClr val="bg1"/>
                </a:solidFill>
                <a:latin typeface="Lato Bold" charset="0"/>
                <a:ea typeface="Lato Bold" charset="0"/>
                <a:cs typeface="Lato Bold" charset="0"/>
              </a:rPr>
              <a:t>A vault administrator</a:t>
            </a:r>
            <a:r>
              <a:rPr lang="en-US" sz="1200" b="0" baseline="0" dirty="0" smtClean="0">
                <a:solidFill>
                  <a:schemeClr val="bg1"/>
                </a:solidFill>
                <a:latin typeface="Lato Bold" charset="0"/>
                <a:ea typeface="Lato Bold" charset="0"/>
                <a:cs typeface="Lato Bold" charset="0"/>
              </a:rPr>
              <a:t> </a:t>
            </a:r>
            <a:r>
              <a:rPr lang="en-US" sz="1200" b="0" dirty="0" smtClean="0">
                <a:solidFill>
                  <a:schemeClr val="bg1"/>
                </a:solidFill>
                <a:latin typeface="Lato Bold" charset="0"/>
                <a:ea typeface="Lato Bold" charset="0"/>
                <a:cs typeface="Lato Bold" charset="0"/>
              </a:rPr>
              <a:t>registers a plugin with</a:t>
            </a:r>
            <a:r>
              <a:rPr lang="en-US" sz="1200" b="0" baseline="0" dirty="0" smtClean="0">
                <a:solidFill>
                  <a:schemeClr val="bg1"/>
                </a:solidFill>
                <a:latin typeface="Lato Bold" charset="0"/>
                <a:ea typeface="Lato Bold" charset="0"/>
                <a:cs typeface="Lato Bold" charset="0"/>
              </a:rPr>
              <a:t> Vault by adding it and a sha256 sum to a catalog.</a:t>
            </a:r>
          </a:p>
          <a:p>
            <a:pPr>
              <a:lnSpc>
                <a:spcPct val="150000"/>
              </a:lnSpc>
            </a:pPr>
            <a:endParaRPr lang="en-US" sz="1200" b="0" baseline="0" dirty="0" smtClean="0">
              <a:solidFill>
                <a:schemeClr val="bg1"/>
              </a:solidFill>
              <a:latin typeface="Lato Bold" charset="0"/>
              <a:ea typeface="Lato Bold" charset="0"/>
              <a:cs typeface="Lato Bold" charset="0"/>
            </a:endParaRPr>
          </a:p>
          <a:p>
            <a:pPr>
              <a:lnSpc>
                <a:spcPct val="150000"/>
              </a:lnSpc>
            </a:pPr>
            <a:r>
              <a:rPr lang="en-US" sz="1200" b="0" dirty="0" smtClean="0">
                <a:solidFill>
                  <a:schemeClr val="bg1"/>
                </a:solidFill>
                <a:latin typeface="Lato Bold" charset="0"/>
                <a:ea typeface="Lato Bold" charset="0"/>
                <a:cs typeface="Lato Bold" charset="0"/>
              </a:rPr>
              <a:t>When vault wants to run a plugin, it first looks up the plugin, by name, in the catalog. it then checks the executable's sha256 sum against the one configured in the plugin catalog. </a:t>
            </a:r>
          </a:p>
          <a:p>
            <a:pPr>
              <a:lnSpc>
                <a:spcPct val="150000"/>
              </a:lnSpc>
            </a:pPr>
            <a:endParaRPr lang="en-US" sz="1200" b="0" dirty="0" smtClean="0">
              <a:solidFill>
                <a:schemeClr val="bg1"/>
              </a:solidFill>
              <a:latin typeface="Lato Bold" charset="0"/>
              <a:ea typeface="Lato Bold" charset="0"/>
              <a:cs typeface="Lato Bold" charset="0"/>
            </a:endParaRPr>
          </a:p>
          <a:p>
            <a:pPr>
              <a:lnSpc>
                <a:spcPct val="150000"/>
              </a:lnSpc>
            </a:pPr>
            <a:r>
              <a:rPr lang="en-US" sz="1200" b="0" dirty="0" smtClean="0">
                <a:solidFill>
                  <a:schemeClr val="bg1"/>
                </a:solidFill>
                <a:latin typeface="Lato Bold" charset="0"/>
                <a:ea typeface="Lato Bold" charset="0"/>
                <a:cs typeface="Lato Bold" charset="0"/>
              </a:rPr>
              <a:t>finally vault runs the command configured in the catalog.</a:t>
            </a:r>
          </a:p>
          <a:p>
            <a:endParaRPr lang="en-US" b="0" dirty="0"/>
          </a:p>
        </p:txBody>
      </p:sp>
      <p:sp>
        <p:nvSpPr>
          <p:cNvPr id="4" name="Slide Number Placeholder 3"/>
          <p:cNvSpPr>
            <a:spLocks noGrp="1"/>
          </p:cNvSpPr>
          <p:nvPr>
            <p:ph type="sldNum" sz="quarter" idx="10"/>
          </p:nvPr>
        </p:nvSpPr>
        <p:spPr/>
        <p:txBody>
          <a:bodyPr/>
          <a:lstStyle/>
          <a:p>
            <a:fld id="{5B57B1CB-23AE-C240-8FA6-F7E44124B005}" type="slidenum">
              <a:rPr lang="en-US" smtClean="0"/>
              <a:t>12</a:t>
            </a:fld>
            <a:endParaRPr lang="en-US"/>
          </a:p>
        </p:txBody>
      </p:sp>
    </p:spTree>
    <p:extLst>
      <p:ext uri="{BB962C8B-B14F-4D97-AF65-F5344CB8AC3E}">
        <p14:creationId xmlns:p14="http://schemas.microsoft.com/office/powerpoint/2010/main" val="147323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200" b="0" dirty="0" smtClean="0">
                <a:solidFill>
                  <a:schemeClr val="bg1"/>
                </a:solidFill>
                <a:latin typeface="Lato Bold" charset="0"/>
                <a:ea typeface="Lato Bold" charset="0"/>
                <a:cs typeface="Lato Bold" charset="0"/>
              </a:rPr>
              <a:t>I mentioned earlier</a:t>
            </a:r>
            <a:r>
              <a:rPr lang="en-US" sz="1200" b="0" baseline="0" dirty="0" smtClean="0">
                <a:solidFill>
                  <a:schemeClr val="bg1"/>
                </a:solidFill>
                <a:latin typeface="Lato Bold" charset="0"/>
                <a:ea typeface="Lato Bold" charset="0"/>
                <a:cs typeface="Lato Bold" charset="0"/>
              </a:rPr>
              <a:t> that </a:t>
            </a:r>
            <a:r>
              <a:rPr lang="en-US" sz="1200" b="0" dirty="0" smtClean="0">
                <a:solidFill>
                  <a:schemeClr val="bg1"/>
                </a:solidFill>
                <a:latin typeface="Lato Bold" charset="0"/>
                <a:ea typeface="Lato Bold" charset="0"/>
                <a:cs typeface="Lato Bold" charset="0"/>
              </a:rPr>
              <a:t>a particular use</a:t>
            </a:r>
            <a:r>
              <a:rPr lang="en-US" sz="1200" b="0" baseline="0" dirty="0" smtClean="0">
                <a:solidFill>
                  <a:schemeClr val="bg1"/>
                </a:solidFill>
                <a:latin typeface="Lato Bold" charset="0"/>
                <a:ea typeface="Lato Bold" charset="0"/>
                <a:cs typeface="Lato Bold" charset="0"/>
              </a:rPr>
              <a:t> case was motivation for this experiment. Let me try to describe the problem:</a:t>
            </a:r>
            <a:endParaRPr lang="en-US" sz="1200" b="0" dirty="0" smtClean="0">
              <a:solidFill>
                <a:schemeClr val="bg1"/>
              </a:solidFill>
              <a:latin typeface="Lato Bold" charset="0"/>
              <a:ea typeface="Lato Bold" charset="0"/>
              <a:cs typeface="Lato Bold" charset="0"/>
            </a:endParaRPr>
          </a:p>
          <a:p>
            <a:pPr>
              <a:lnSpc>
                <a:spcPct val="150000"/>
              </a:lnSpc>
            </a:pPr>
            <a:endParaRPr lang="en-US" sz="1200" b="0" dirty="0" smtClean="0">
              <a:solidFill>
                <a:schemeClr val="bg1"/>
              </a:solidFill>
              <a:latin typeface="Lato Bold" charset="0"/>
              <a:ea typeface="Lato Bold" charset="0"/>
              <a:cs typeface="Lato Bold" charset="0"/>
            </a:endParaRPr>
          </a:p>
          <a:p>
            <a:r>
              <a:rPr lang="en-US" b="0" dirty="0" err="1" smtClean="0"/>
              <a:t>Ethereum</a:t>
            </a:r>
            <a:r>
              <a:rPr lang="en-US" b="0" dirty="0" smtClean="0"/>
              <a:t> is decentralized.</a:t>
            </a:r>
            <a:r>
              <a:rPr lang="en-US" b="0" baseline="0" dirty="0" smtClean="0"/>
              <a:t> </a:t>
            </a:r>
            <a:r>
              <a:rPr lang="en-US" b="0" dirty="0" smtClean="0"/>
              <a:t>That is great. However, there</a:t>
            </a:r>
            <a:r>
              <a:rPr lang="en-US" b="0" baseline="0" dirty="0" smtClean="0"/>
              <a:t> is a bit of ideological fervor </a:t>
            </a:r>
            <a:r>
              <a:rPr lang="mr-IN" b="0" baseline="0" dirty="0" smtClean="0"/>
              <a:t>…</a:t>
            </a:r>
            <a:r>
              <a:rPr lang="en-US" b="0" baseline="0" dirty="0" smtClean="0"/>
              <a:t> </a:t>
            </a:r>
            <a:r>
              <a:rPr lang="en-US" b="0" baseline="0" dirty="0" err="1" smtClean="0"/>
              <a:t>zeolotry</a:t>
            </a:r>
            <a:r>
              <a:rPr lang="en-US" b="0" baseline="0" dirty="0" smtClean="0"/>
              <a:t>? to the commitment to decentralization: </a:t>
            </a:r>
          </a:p>
          <a:p>
            <a:endParaRPr lang="en-US" b="0" baseline="0" dirty="0" smtClean="0"/>
          </a:p>
          <a:p>
            <a:r>
              <a:rPr lang="en-US" b="0" baseline="0" dirty="0" smtClean="0"/>
              <a:t>The attitude at times seems like:</a:t>
            </a:r>
          </a:p>
          <a:p>
            <a:endParaRPr lang="en-US" b="0" baseline="0" dirty="0" smtClean="0"/>
          </a:p>
          <a:p>
            <a:r>
              <a:rPr lang="en-US" b="0" dirty="0" smtClean="0"/>
              <a:t>I just</a:t>
            </a:r>
            <a:r>
              <a:rPr lang="en-US" b="0" baseline="0" dirty="0" smtClean="0"/>
              <a:t> need my laptop</a:t>
            </a:r>
            <a:r>
              <a:rPr lang="mr-IN" b="0" baseline="0" dirty="0" smtClean="0"/>
              <a:t>…</a:t>
            </a:r>
            <a:r>
              <a:rPr lang="en-US" b="0" baseline="0" dirty="0" smtClean="0"/>
              <a:t> that</a:t>
            </a:r>
            <a:r>
              <a:rPr lang="mr-IN" b="0" baseline="0" dirty="0" smtClean="0"/>
              <a:t>’</a:t>
            </a:r>
            <a:r>
              <a:rPr lang="en-US" b="0" baseline="0" dirty="0" smtClean="0"/>
              <a:t>s all I need</a:t>
            </a:r>
            <a:r>
              <a:rPr lang="mr-IN" b="0" baseline="0" dirty="0" smtClean="0"/>
              <a:t>…</a:t>
            </a:r>
            <a:r>
              <a:rPr lang="en-US" b="0" dirty="0" smtClean="0"/>
              <a:t>. we</a:t>
            </a:r>
            <a:r>
              <a:rPr lang="en-US" b="0" baseline="0" dirty="0" smtClean="0"/>
              <a:t> don't need any of that centralized infrastructure... we don't need any servers... </a:t>
            </a:r>
            <a:r>
              <a:rPr lang="en-US" b="0" dirty="0" smtClean="0"/>
              <a:t>well maybe</a:t>
            </a:r>
            <a:r>
              <a:rPr lang="en-US" b="0" baseline="0" dirty="0" smtClean="0"/>
              <a:t> </a:t>
            </a:r>
            <a:r>
              <a:rPr lang="en-US" b="0" dirty="0" smtClean="0"/>
              <a:t>a well-known</a:t>
            </a:r>
            <a:r>
              <a:rPr lang="en-US" b="0" baseline="0" dirty="0" smtClean="0"/>
              <a:t> </a:t>
            </a:r>
            <a:r>
              <a:rPr lang="en-US" b="0" baseline="0" dirty="0" err="1" smtClean="0"/>
              <a:t>bootnode</a:t>
            </a:r>
            <a:r>
              <a:rPr lang="en-US" b="0" baseline="0" dirty="0" smtClean="0"/>
              <a:t>... </a:t>
            </a:r>
            <a:endParaRPr lang="en-US" b="0" dirty="0" smtClean="0"/>
          </a:p>
          <a:p>
            <a:endParaRPr lang="en-US" b="0" dirty="0" smtClean="0"/>
          </a:p>
          <a:p>
            <a:r>
              <a:rPr lang="en-US" b="0" dirty="0" smtClean="0"/>
              <a:t>but then a scaling issue</a:t>
            </a:r>
            <a:r>
              <a:rPr lang="en-US" b="0" baseline="0" dirty="0" smtClean="0"/>
              <a:t> occurs (kittens?) and some benefactor (</a:t>
            </a:r>
            <a:r>
              <a:rPr lang="en-US" b="0" baseline="0" dirty="0" err="1" smtClean="0"/>
              <a:t>Infura</a:t>
            </a:r>
            <a:r>
              <a:rPr lang="en-US" b="0" baseline="0" dirty="0" smtClean="0"/>
              <a:t>) runs a bunch of read only nodes to satiate demand.</a:t>
            </a:r>
            <a:endParaRPr lang="en-US" b="0" dirty="0" smtClean="0"/>
          </a:p>
          <a:p>
            <a:endParaRPr lang="en-US" b="0" baseline="0" dirty="0" smtClean="0"/>
          </a:p>
          <a:p>
            <a:r>
              <a:rPr lang="en-US" b="0" baseline="0" dirty="0" smtClean="0"/>
              <a:t>the fact is, when you work in any sort of collaborative environment, there are reasons why you might want to manage infrastructure beyond a single laptop. As soon as you want to do enterprise scale software development, even decentralization zealots will start to realize that they need more</a:t>
            </a:r>
            <a:r>
              <a:rPr lang="mr-IN" b="0" baseline="0" dirty="0" smtClean="0"/>
              <a:t>…</a:t>
            </a:r>
            <a:r>
              <a:rPr lang="en-US" b="0" baseline="0" dirty="0" smtClean="0"/>
              <a:t> and more.</a:t>
            </a:r>
            <a:endParaRPr lang="en-US" b="0" dirty="0"/>
          </a:p>
        </p:txBody>
      </p:sp>
      <p:sp>
        <p:nvSpPr>
          <p:cNvPr id="4" name="Slide Number Placeholder 3"/>
          <p:cNvSpPr>
            <a:spLocks noGrp="1"/>
          </p:cNvSpPr>
          <p:nvPr>
            <p:ph type="sldNum" sz="quarter" idx="10"/>
          </p:nvPr>
        </p:nvSpPr>
        <p:spPr/>
        <p:txBody>
          <a:bodyPr/>
          <a:lstStyle/>
          <a:p>
            <a:fld id="{5B57B1CB-23AE-C240-8FA6-F7E44124B005}" type="slidenum">
              <a:rPr lang="en-US" smtClean="0"/>
              <a:t>13</a:t>
            </a:fld>
            <a:endParaRPr lang="en-US"/>
          </a:p>
        </p:txBody>
      </p:sp>
    </p:spTree>
    <p:extLst>
      <p:ext uri="{BB962C8B-B14F-4D97-AF65-F5344CB8AC3E}">
        <p14:creationId xmlns:p14="http://schemas.microsoft.com/office/powerpoint/2010/main" val="1641426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dirty="0" smtClean="0"/>
              <a:t>Here is the use case:</a:t>
            </a:r>
          </a:p>
          <a:p>
            <a:pPr>
              <a:lnSpc>
                <a:spcPct val="150000"/>
              </a:lnSpc>
            </a:pPr>
            <a:endParaRPr lang="en-US" b="0" dirty="0" smtClean="0"/>
          </a:p>
          <a:p>
            <a:pPr>
              <a:lnSpc>
                <a:spcPct val="150000"/>
              </a:lnSpc>
            </a:pPr>
            <a:r>
              <a:rPr lang="en-US" b="0" dirty="0" smtClean="0"/>
              <a:t>RPC</a:t>
            </a:r>
            <a:r>
              <a:rPr lang="en-US" b="0" baseline="0" dirty="0" smtClean="0"/>
              <a:t> communication to </a:t>
            </a:r>
            <a:r>
              <a:rPr lang="en-US" b="0" baseline="0" dirty="0" err="1" smtClean="0"/>
              <a:t>Ethereum</a:t>
            </a:r>
            <a:r>
              <a:rPr lang="en-US" b="0" baseline="0" dirty="0" smtClean="0"/>
              <a:t> nodes is not over TLS </a:t>
            </a:r>
            <a:r>
              <a:rPr lang="mr-IN" b="0" baseline="0" dirty="0" smtClean="0"/>
              <a:t>–</a:t>
            </a:r>
            <a:r>
              <a:rPr lang="en-US" b="0" baseline="0" dirty="0" smtClean="0"/>
              <a:t> just straight up HTTP. This means that running a node anywhere other than you laptop, is a problem: because the </a:t>
            </a:r>
            <a:r>
              <a:rPr lang="en-US" b="0" baseline="0" dirty="0" err="1" smtClean="0"/>
              <a:t>keystores</a:t>
            </a:r>
            <a:r>
              <a:rPr lang="en-US" b="0" baseline="0" dirty="0" smtClean="0"/>
              <a:t> live, encrypted, on a node and the passphrase to decrypt them lives elsewhere.</a:t>
            </a:r>
          </a:p>
          <a:p>
            <a:pPr>
              <a:lnSpc>
                <a:spcPct val="150000"/>
              </a:lnSpc>
            </a:pPr>
            <a:endParaRPr lang="en-US" b="0" baseline="0" dirty="0" smtClean="0"/>
          </a:p>
          <a:p>
            <a:pPr>
              <a:lnSpc>
                <a:spcPct val="150000"/>
              </a:lnSpc>
            </a:pPr>
            <a:r>
              <a:rPr lang="en-US" b="0" baseline="0" dirty="0" smtClean="0"/>
              <a:t>The "official" guidance is to use IPC as a communication mechanism between wallets and nodes, but, this isn’t awesome because your wallet has to live on the same machine as the client - scalability be damned.</a:t>
            </a:r>
          </a:p>
          <a:p>
            <a:pPr>
              <a:lnSpc>
                <a:spcPct val="150000"/>
              </a:lnSpc>
            </a:pPr>
            <a:endParaRPr lang="en-US" b="0" baseline="0" dirty="0" smtClean="0"/>
          </a:p>
          <a:p>
            <a:pPr>
              <a:lnSpc>
                <a:spcPct val="150000"/>
              </a:lnSpc>
            </a:pPr>
            <a:r>
              <a:rPr lang="en-US" b="0" baseline="0" dirty="0" smtClean="0"/>
              <a:t>Furthermore, what about CI/CD and smart contracts? A shared pipeline is a critical enabler of development at scale. How would that work? Even if you run a node on your build slave, you have the problem of how to get the passphrase to that node.</a:t>
            </a:r>
            <a:endParaRPr lang="en-US" b="0" dirty="0"/>
          </a:p>
        </p:txBody>
      </p:sp>
      <p:sp>
        <p:nvSpPr>
          <p:cNvPr id="4" name="Slide Number Placeholder 3"/>
          <p:cNvSpPr>
            <a:spLocks noGrp="1"/>
          </p:cNvSpPr>
          <p:nvPr>
            <p:ph type="sldNum" sz="quarter" idx="10"/>
          </p:nvPr>
        </p:nvSpPr>
        <p:spPr/>
        <p:txBody>
          <a:bodyPr/>
          <a:lstStyle/>
          <a:p>
            <a:fld id="{5B57B1CB-23AE-C240-8FA6-F7E44124B005}" type="slidenum">
              <a:rPr lang="en-US" smtClean="0"/>
              <a:t>14</a:t>
            </a:fld>
            <a:endParaRPr lang="en-US"/>
          </a:p>
        </p:txBody>
      </p:sp>
    </p:spTree>
    <p:extLst>
      <p:ext uri="{BB962C8B-B14F-4D97-AF65-F5344CB8AC3E}">
        <p14:creationId xmlns:p14="http://schemas.microsoft.com/office/powerpoint/2010/main" val="406646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200" b="0" dirty="0" smtClean="0">
                <a:solidFill>
                  <a:schemeClr val="bg1"/>
                </a:solidFill>
                <a:latin typeface="Lato Bold" charset="0"/>
                <a:ea typeface="Lato Bold" charset="0"/>
                <a:cs typeface="Lato Bold" charset="0"/>
              </a:rPr>
              <a:t>Finally, we are to my plugin </a:t>
            </a:r>
            <a:r>
              <a:rPr lang="mr-IN" sz="1200" b="0" dirty="0" smtClean="0">
                <a:solidFill>
                  <a:schemeClr val="bg1"/>
                </a:solidFill>
                <a:latin typeface="Lato Bold" charset="0"/>
                <a:ea typeface="Lato Bold" charset="0"/>
                <a:cs typeface="Lato Bold" charset="0"/>
              </a:rPr>
              <a:t>–</a:t>
            </a:r>
            <a:r>
              <a:rPr lang="en-US" sz="1200" b="0" dirty="0" smtClean="0">
                <a:solidFill>
                  <a:schemeClr val="bg1"/>
                </a:solidFill>
                <a:latin typeface="Lato Bold" charset="0"/>
                <a:ea typeface="Lato Bold" charset="0"/>
                <a:cs typeface="Lato Bold" charset="0"/>
              </a:rPr>
              <a:t> the vault </a:t>
            </a:r>
            <a:r>
              <a:rPr lang="en-US" sz="1200" b="0" dirty="0" err="1" smtClean="0">
                <a:solidFill>
                  <a:schemeClr val="bg1"/>
                </a:solidFill>
                <a:latin typeface="Lato Bold" charset="0"/>
                <a:ea typeface="Lato Bold" charset="0"/>
                <a:cs typeface="Lato Bold" charset="0"/>
              </a:rPr>
              <a:t>ethereum</a:t>
            </a:r>
            <a:r>
              <a:rPr lang="en-US" sz="1200" b="0" dirty="0" smtClean="0">
                <a:solidFill>
                  <a:schemeClr val="bg1"/>
                </a:solidFill>
                <a:latin typeface="Lato Bold" charset="0"/>
                <a:ea typeface="Lato Bold" charset="0"/>
                <a:cs typeface="Lato Bold" charset="0"/>
              </a:rPr>
              <a:t> plugin.</a:t>
            </a:r>
          </a:p>
          <a:p>
            <a:pPr>
              <a:lnSpc>
                <a:spcPct val="150000"/>
              </a:lnSpc>
            </a:pPr>
            <a:endParaRPr lang="en-US" sz="1200" b="0" dirty="0" smtClean="0">
              <a:solidFill>
                <a:schemeClr val="bg1"/>
              </a:solidFill>
              <a:latin typeface="Lato Bold" charset="0"/>
              <a:ea typeface="Lato Bold" charset="0"/>
              <a:cs typeface="Lato Bold" charset="0"/>
            </a:endParaRPr>
          </a:p>
          <a:p>
            <a:pPr>
              <a:lnSpc>
                <a:spcPct val="150000"/>
              </a:lnSpc>
            </a:pPr>
            <a:r>
              <a:rPr lang="en-US" sz="1200" b="0" dirty="0" smtClean="0">
                <a:solidFill>
                  <a:schemeClr val="bg1"/>
                </a:solidFill>
                <a:latin typeface="Lato Bold" charset="0"/>
                <a:ea typeface="Lato Bold" charset="0"/>
                <a:cs typeface="Lato Bold" charset="0"/>
              </a:rPr>
              <a:t>the vault </a:t>
            </a:r>
            <a:r>
              <a:rPr lang="en-US" sz="1200" b="0" dirty="0" err="1" smtClean="0">
                <a:solidFill>
                  <a:schemeClr val="bg1"/>
                </a:solidFill>
                <a:latin typeface="Lato Bold" charset="0"/>
                <a:ea typeface="Lato Bold" charset="0"/>
                <a:cs typeface="Lato Bold" charset="0"/>
              </a:rPr>
              <a:t>ethereum</a:t>
            </a:r>
            <a:r>
              <a:rPr lang="en-US" sz="1200" b="0" dirty="0" smtClean="0">
                <a:solidFill>
                  <a:schemeClr val="bg1"/>
                </a:solidFill>
                <a:latin typeface="Lato Bold" charset="0"/>
                <a:ea typeface="Lato Bold" charset="0"/>
                <a:cs typeface="Lato Bold" charset="0"/>
              </a:rPr>
              <a:t> plugin is intended to provide many of the capabilities of an </a:t>
            </a:r>
            <a:r>
              <a:rPr lang="en-US" sz="1200" b="0" dirty="0" err="1" smtClean="0">
                <a:solidFill>
                  <a:schemeClr val="bg1"/>
                </a:solidFill>
                <a:latin typeface="Lato Bold" charset="0"/>
                <a:ea typeface="Lato Bold" charset="0"/>
                <a:cs typeface="Lato Bold" charset="0"/>
              </a:rPr>
              <a:t>ethereum</a:t>
            </a:r>
            <a:r>
              <a:rPr lang="en-US" sz="1200" b="0" dirty="0" smtClean="0">
                <a:solidFill>
                  <a:schemeClr val="bg1"/>
                </a:solidFill>
                <a:latin typeface="Lato Bold" charset="0"/>
                <a:ea typeface="Lato Bold" charset="0"/>
                <a:cs typeface="Lato Bold" charset="0"/>
              </a:rPr>
              <a:t> wallet within the context of the</a:t>
            </a:r>
            <a:r>
              <a:rPr lang="en-US" sz="1200" b="0" baseline="0" dirty="0" smtClean="0">
                <a:solidFill>
                  <a:schemeClr val="bg1"/>
                </a:solidFill>
                <a:latin typeface="Lato Bold" charset="0"/>
                <a:ea typeface="Lato Bold" charset="0"/>
                <a:cs typeface="Lato Bold" charset="0"/>
              </a:rPr>
              <a:t> enterprise</a:t>
            </a:r>
            <a:r>
              <a:rPr lang="en-US" sz="1200" b="0" dirty="0" smtClean="0">
                <a:solidFill>
                  <a:schemeClr val="bg1"/>
                </a:solidFill>
                <a:latin typeface="Lato Bold" charset="0"/>
                <a:ea typeface="Lato Bold" charset="0"/>
                <a:cs typeface="Lato Bold" charset="0"/>
              </a:rPr>
              <a:t>. it is designed to support smart contract CI/CD practices. none of the functionality requires</a:t>
            </a:r>
            <a:r>
              <a:rPr lang="en-US" sz="1200" b="0" baseline="0" dirty="0" smtClean="0">
                <a:solidFill>
                  <a:schemeClr val="bg1"/>
                </a:solidFill>
                <a:latin typeface="Lato Bold" charset="0"/>
                <a:ea typeface="Lato Bold" charset="0"/>
                <a:cs typeface="Lato Bold" charset="0"/>
              </a:rPr>
              <a:t> a</a:t>
            </a:r>
            <a:r>
              <a:rPr lang="en-US" sz="1200" b="0" dirty="0" smtClean="0">
                <a:solidFill>
                  <a:schemeClr val="bg1"/>
                </a:solidFill>
                <a:latin typeface="Lato Bold" charset="0"/>
                <a:ea typeface="Lato Bold" charset="0"/>
                <a:cs typeface="Lato Bold" charset="0"/>
              </a:rPr>
              <a:t> local </a:t>
            </a:r>
            <a:r>
              <a:rPr lang="en-US" sz="1200" b="0" dirty="0" err="1" smtClean="0">
                <a:solidFill>
                  <a:schemeClr val="bg1"/>
                </a:solidFill>
                <a:latin typeface="Lato Bold" charset="0"/>
                <a:ea typeface="Lato Bold" charset="0"/>
                <a:cs typeface="Lato Bold" charset="0"/>
              </a:rPr>
              <a:t>ethereum</a:t>
            </a:r>
            <a:r>
              <a:rPr lang="en-US" sz="1200" b="0" dirty="0" smtClean="0">
                <a:solidFill>
                  <a:schemeClr val="bg1"/>
                </a:solidFill>
                <a:latin typeface="Lato Bold" charset="0"/>
                <a:ea typeface="Lato Bold" charset="0"/>
                <a:cs typeface="Lato Bold" charset="0"/>
              </a:rPr>
              <a:t> node to be running. </a:t>
            </a:r>
          </a:p>
          <a:p>
            <a:endParaRPr lang="en-US" b="0" dirty="0" smtClean="0"/>
          </a:p>
          <a:p>
            <a:r>
              <a:rPr lang="en-US" b="0" dirty="0" smtClean="0"/>
              <a:t>It uses vault to store the private keys AND passphrases for your </a:t>
            </a:r>
            <a:r>
              <a:rPr lang="en-US" b="0" dirty="0" err="1" smtClean="0"/>
              <a:t>ethereum</a:t>
            </a:r>
            <a:r>
              <a:rPr lang="en-US" b="0" dirty="0" smtClean="0"/>
              <a:t> accounts. You authenticate to vault using any desired mechanism (including MFA </a:t>
            </a:r>
            <a:r>
              <a:rPr lang="mr-IN" b="0" dirty="0" smtClean="0"/>
              <a:t>–</a:t>
            </a:r>
            <a:r>
              <a:rPr lang="en-US" b="0" dirty="0" smtClean="0"/>
              <a:t> demoed.) You then sign</a:t>
            </a:r>
            <a:r>
              <a:rPr lang="en-US" b="0" baseline="0" dirty="0" smtClean="0"/>
              <a:t> and send transactions from vault without the private keys or passphrases ever leaving the secure boundary of vault</a:t>
            </a:r>
            <a:endParaRPr lang="en-US" b="0" dirty="0" smtClean="0"/>
          </a:p>
          <a:p>
            <a:endParaRPr lang="en-US" b="0" dirty="0" smtClean="0"/>
          </a:p>
          <a:p>
            <a:r>
              <a:rPr lang="en-US" b="0" dirty="0" smtClean="0"/>
              <a:t>Passphrases are available</a:t>
            </a:r>
            <a:r>
              <a:rPr lang="en-US" b="0" baseline="0" dirty="0" smtClean="0"/>
              <a:t> at a specific path that can be protected with additional policies.</a:t>
            </a:r>
            <a:endParaRPr lang="en-US" b="0" dirty="0"/>
          </a:p>
        </p:txBody>
      </p:sp>
      <p:sp>
        <p:nvSpPr>
          <p:cNvPr id="4" name="Slide Number Placeholder 3"/>
          <p:cNvSpPr>
            <a:spLocks noGrp="1"/>
          </p:cNvSpPr>
          <p:nvPr>
            <p:ph type="sldNum" sz="quarter" idx="10"/>
          </p:nvPr>
        </p:nvSpPr>
        <p:spPr/>
        <p:txBody>
          <a:bodyPr/>
          <a:lstStyle/>
          <a:p>
            <a:fld id="{5B57B1CB-23AE-C240-8FA6-F7E44124B005}" type="slidenum">
              <a:rPr lang="en-US" smtClean="0"/>
              <a:t>15</a:t>
            </a:fld>
            <a:endParaRPr lang="en-US"/>
          </a:p>
        </p:txBody>
      </p:sp>
    </p:spTree>
    <p:extLst>
      <p:ext uri="{BB962C8B-B14F-4D97-AF65-F5344CB8AC3E}">
        <p14:creationId xmlns:p14="http://schemas.microsoft.com/office/powerpoint/2010/main" val="1347602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16</a:t>
            </a:fld>
            <a:endParaRPr lang="en-US"/>
          </a:p>
        </p:txBody>
      </p:sp>
    </p:spTree>
    <p:extLst>
      <p:ext uri="{BB962C8B-B14F-4D97-AF65-F5344CB8AC3E}">
        <p14:creationId xmlns:p14="http://schemas.microsoft.com/office/powerpoint/2010/main" val="344015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17</a:t>
            </a:fld>
            <a:endParaRPr lang="en-US"/>
          </a:p>
        </p:txBody>
      </p:sp>
    </p:spTree>
    <p:extLst>
      <p:ext uri="{BB962C8B-B14F-4D97-AF65-F5344CB8AC3E}">
        <p14:creationId xmlns:p14="http://schemas.microsoft.com/office/powerpoint/2010/main" val="1374997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prerequisites</a:t>
            </a:r>
            <a:r>
              <a:rPr lang="en-US" baseline="0" dirty="0" smtClean="0"/>
              <a:t> for this demo are simple:</a:t>
            </a:r>
            <a:br>
              <a:rPr lang="en-US" baseline="0" dirty="0" smtClean="0"/>
            </a:br>
            <a:r>
              <a:rPr lang="en-US" baseline="0" dirty="0" smtClean="0"/>
              <a:t/>
            </a:r>
            <a:br>
              <a:rPr lang="en-US" baseline="0" dirty="0" smtClean="0"/>
            </a:br>
            <a:r>
              <a:rPr lang="en-US" baseline="0" dirty="0" smtClean="0"/>
              <a:t>You need Docker to run the </a:t>
            </a:r>
            <a:r>
              <a:rPr lang="en-US" baseline="0" dirty="0" err="1" smtClean="0"/>
              <a:t>Ethereum</a:t>
            </a:r>
            <a:r>
              <a:rPr lang="en-US" baseline="0" dirty="0" smtClean="0"/>
              <a:t> client; and, you need </a:t>
            </a:r>
            <a:r>
              <a:rPr lang="en-US" baseline="0" dirty="0" err="1" smtClean="0"/>
              <a:t>Keybase</a:t>
            </a:r>
            <a:r>
              <a:rPr lang="en-US" baseline="0" dirty="0" smtClean="0"/>
              <a:t> to encrypt your vault keys.</a:t>
            </a:r>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18</a:t>
            </a:fld>
            <a:endParaRPr lang="en-US"/>
          </a:p>
        </p:txBody>
      </p:sp>
    </p:spTree>
    <p:extLst>
      <p:ext uri="{BB962C8B-B14F-4D97-AF65-F5344CB8AC3E}">
        <p14:creationId xmlns:p14="http://schemas.microsoft.com/office/powerpoint/2010/main" val="1449260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err="1" smtClean="0"/>
              <a:t>install.sh</a:t>
            </a:r>
            <a:endParaRPr lang="en-US" dirty="0" smtClean="0"/>
          </a:p>
          <a:p>
            <a:endParaRPr lang="en-US" dirty="0" smtClean="0"/>
          </a:p>
          <a:p>
            <a:r>
              <a:rPr lang="en-US" dirty="0" smtClean="0"/>
              <a:t>This will create</a:t>
            </a:r>
            <a:r>
              <a:rPr lang="en-US" baseline="0" dirty="0" smtClean="0"/>
              <a:t> a self signed certificate, download vault and the vault </a:t>
            </a:r>
            <a:r>
              <a:rPr lang="en-US" baseline="0" dirty="0" err="1" smtClean="0"/>
              <a:t>ethereum</a:t>
            </a:r>
            <a:r>
              <a:rPr lang="en-US" baseline="0" dirty="0" smtClean="0"/>
              <a:t> plugin, check their SHA256SUMS, install vault and the plugin, start vault, and unseal it. The unseal keys and the root token are encrypted with your </a:t>
            </a:r>
            <a:r>
              <a:rPr lang="en-US" baseline="0" dirty="0" err="1" smtClean="0"/>
              <a:t>Keybase</a:t>
            </a:r>
            <a:r>
              <a:rPr lang="en-US" baseline="0" dirty="0" smtClean="0"/>
              <a:t> PGP key and saved as files on the file system.</a:t>
            </a:r>
            <a:endParaRPr lang="en-US" dirty="0" smtClean="0"/>
          </a:p>
          <a:p>
            <a:endParaRPr lang="en-US" dirty="0" smtClean="0"/>
          </a:p>
          <a:p>
            <a:r>
              <a:rPr lang="en-US" dirty="0" smtClean="0"/>
              <a:t>Run ./</a:t>
            </a:r>
            <a:r>
              <a:rPr lang="en-US" dirty="0" err="1" smtClean="0"/>
              <a:t>github.sh</a:t>
            </a:r>
            <a:endParaRPr lang="en-US" dirty="0" smtClean="0"/>
          </a:p>
          <a:p>
            <a:endParaRPr lang="en-US" dirty="0" smtClean="0"/>
          </a:p>
          <a:p>
            <a:r>
              <a:rPr lang="en-US" dirty="0" smtClean="0"/>
              <a:t>This will enable authentication</a:t>
            </a:r>
            <a:r>
              <a:rPr lang="en-US" baseline="0" dirty="0" smtClean="0"/>
              <a:t> against the </a:t>
            </a:r>
            <a:r>
              <a:rPr lang="en-US" baseline="0" dirty="0" err="1" smtClean="0"/>
              <a:t>github</a:t>
            </a:r>
            <a:r>
              <a:rPr lang="en-US" baseline="0" dirty="0" smtClean="0"/>
              <a:t> backend and create a role for me in my GH organization.</a:t>
            </a:r>
          </a:p>
          <a:p>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19</a:t>
            </a:fld>
            <a:endParaRPr lang="en-US"/>
          </a:p>
        </p:txBody>
      </p:sp>
    </p:spTree>
    <p:extLst>
      <p:ext uri="{BB962C8B-B14F-4D97-AF65-F5344CB8AC3E}">
        <p14:creationId xmlns:p14="http://schemas.microsoft.com/office/powerpoint/2010/main" val="1577287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a:t>
            </a:r>
            <a:r>
              <a:rPr lang="en-US" baseline="0" dirty="0" smtClean="0"/>
              <a:t> we are going to discuss the mechanics and motivations for using </a:t>
            </a:r>
            <a:r>
              <a:rPr lang="en-US" baseline="0" dirty="0" err="1" smtClean="0"/>
              <a:t>HashiCorp</a:t>
            </a:r>
            <a:r>
              <a:rPr lang="en-US" baseline="0" dirty="0" smtClean="0"/>
              <a:t> Vault as an </a:t>
            </a:r>
            <a:r>
              <a:rPr lang="en-US" baseline="0" dirty="0" err="1" smtClean="0"/>
              <a:t>Ethereum</a:t>
            </a:r>
            <a:r>
              <a:rPr lang="en-US" baseline="0" dirty="0" smtClean="0"/>
              <a:t> wallet. </a:t>
            </a:r>
          </a:p>
          <a:p>
            <a:endParaRPr lang="en-US" baseline="0" dirty="0" smtClean="0"/>
          </a:p>
          <a:p>
            <a:r>
              <a:rPr lang="en-US" baseline="0" dirty="0" smtClean="0"/>
              <a:t>If you haven’t heard of </a:t>
            </a:r>
            <a:r>
              <a:rPr lang="en-US" baseline="0" dirty="0" err="1" smtClean="0"/>
              <a:t>HashiCorp</a:t>
            </a:r>
            <a:r>
              <a:rPr lang="en-US" baseline="0" dirty="0" smtClean="0"/>
              <a:t> Vault, it is the premier OSS secrets management solution for enterprises. My day job involves automating the provisioning of Vault policies and secrets and integrating Vault into DevOps workflows.</a:t>
            </a:r>
          </a:p>
          <a:p>
            <a:endParaRPr lang="en-US" baseline="0" dirty="0" smtClean="0"/>
          </a:p>
          <a:p>
            <a:r>
              <a:rPr lang="en-US" dirty="0" smtClean="0"/>
              <a:t>If you haven’t heard</a:t>
            </a:r>
            <a:r>
              <a:rPr lang="en-US" baseline="0" dirty="0" smtClean="0"/>
              <a:t> of </a:t>
            </a:r>
            <a:r>
              <a:rPr lang="en-US" baseline="0" dirty="0" err="1" smtClean="0"/>
              <a:t>Ethereum</a:t>
            </a:r>
            <a:r>
              <a:rPr lang="en-US" baseline="0" dirty="0" smtClean="0"/>
              <a:t>, it is the most innovative ecosystem in the </a:t>
            </a:r>
            <a:r>
              <a:rPr lang="en-US" baseline="0" dirty="0" err="1" smtClean="0"/>
              <a:t>blockchain</a:t>
            </a:r>
            <a:r>
              <a:rPr lang="en-US" baseline="0" dirty="0" smtClean="0"/>
              <a:t> world. I will give a brief overview in a moment.</a:t>
            </a:r>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2</a:t>
            </a:fld>
            <a:endParaRPr lang="en-US"/>
          </a:p>
        </p:txBody>
      </p:sp>
    </p:spTree>
    <p:extLst>
      <p:ext uri="{BB962C8B-B14F-4D97-AF65-F5344CB8AC3E}">
        <p14:creationId xmlns:p14="http://schemas.microsoft.com/office/powerpoint/2010/main" val="2042903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 are going to add MFA to our </a:t>
            </a:r>
            <a:r>
              <a:rPr lang="en-US" dirty="0" err="1" smtClean="0"/>
              <a:t>Ethereum</a:t>
            </a:r>
            <a:r>
              <a:rPr lang="en-US" baseline="0" dirty="0" smtClean="0"/>
              <a:t> wallet. How many of you using </a:t>
            </a:r>
            <a:r>
              <a:rPr lang="en-US" baseline="0" dirty="0" err="1" smtClean="0"/>
              <a:t>MetaMask</a:t>
            </a:r>
            <a:r>
              <a:rPr lang="en-US" baseline="0" dirty="0" smtClean="0"/>
              <a:t> or Mist have that? </a:t>
            </a:r>
          </a:p>
          <a:p>
            <a:endParaRPr lang="en-US" baseline="0" dirty="0" smtClean="0"/>
          </a:p>
          <a:p>
            <a:r>
              <a:rPr lang="en-US" baseline="0" dirty="0" smtClean="0"/>
              <a:t>DUO has a free service that gives MFA capability to up to 10 users and it is supported by </a:t>
            </a:r>
            <a:r>
              <a:rPr lang="en-US" baseline="0" dirty="0" err="1" smtClean="0"/>
              <a:t>HashiCorp</a:t>
            </a:r>
            <a:r>
              <a:rPr lang="en-US" baseline="0" dirty="0" smtClean="0"/>
              <a:t> Vault. </a:t>
            </a:r>
          </a:p>
          <a:p>
            <a:endParaRPr lang="en-US" baseline="0" dirty="0" smtClean="0"/>
          </a:p>
          <a:p>
            <a:r>
              <a:rPr lang="en-US" baseline="0" dirty="0" smtClean="0"/>
              <a:t>This is the first inkling of the ecosystem bridge that I was talking about afforded to the </a:t>
            </a:r>
            <a:r>
              <a:rPr lang="en-US" baseline="0" dirty="0" err="1" smtClean="0"/>
              <a:t>Ethereum</a:t>
            </a:r>
            <a:r>
              <a:rPr lang="en-US" baseline="0" dirty="0" smtClean="0"/>
              <a:t> community by the </a:t>
            </a:r>
            <a:r>
              <a:rPr lang="en-US" baseline="0" dirty="0" err="1" smtClean="0"/>
              <a:t>HashiCorp</a:t>
            </a:r>
            <a:r>
              <a:rPr lang="en-US" baseline="0" dirty="0" smtClean="0"/>
              <a:t> community.</a:t>
            </a:r>
          </a:p>
          <a:p>
            <a:endParaRPr lang="en-US" baseline="0" dirty="0" smtClean="0"/>
          </a:p>
          <a:p>
            <a:r>
              <a:rPr lang="en-US" baseline="0" dirty="0" smtClean="0"/>
              <a:t>I have already enrolled myself and my device with DUO. I will attempt to enroll a brand new GitHub user here now. This user has to be a member of the GitHub organization.</a:t>
            </a:r>
          </a:p>
          <a:p>
            <a:endParaRPr lang="en-US" baseline="0" dirty="0" smtClean="0"/>
          </a:p>
          <a:p>
            <a:r>
              <a:rPr lang="en-US" baseline="0" dirty="0" smtClean="0"/>
              <a:t>./</a:t>
            </a:r>
            <a:r>
              <a:rPr lang="en-US" baseline="0" dirty="0" err="1" smtClean="0"/>
              <a:t>github_user.sh</a:t>
            </a:r>
            <a:r>
              <a:rPr lang="en-US" baseline="0" dirty="0" smtClean="0"/>
              <a:t> cipher-punk </a:t>
            </a:r>
            <a:r>
              <a:rPr lang="en-US" baseline="0" dirty="0" err="1" smtClean="0"/>
              <a:t>cypherhat</a:t>
            </a:r>
            <a:endParaRPr lang="en-US" baseline="0" dirty="0" smtClean="0"/>
          </a:p>
        </p:txBody>
      </p:sp>
      <p:sp>
        <p:nvSpPr>
          <p:cNvPr id="4" name="Slide Number Placeholder 3"/>
          <p:cNvSpPr>
            <a:spLocks noGrp="1"/>
          </p:cNvSpPr>
          <p:nvPr>
            <p:ph type="sldNum" sz="quarter" idx="10"/>
          </p:nvPr>
        </p:nvSpPr>
        <p:spPr/>
        <p:txBody>
          <a:bodyPr/>
          <a:lstStyle/>
          <a:p>
            <a:fld id="{5B57B1CB-23AE-C240-8FA6-F7E44124B005}" type="slidenum">
              <a:rPr lang="en-US" smtClean="0"/>
              <a:t>20</a:t>
            </a:fld>
            <a:endParaRPr lang="en-US"/>
          </a:p>
        </p:txBody>
      </p:sp>
    </p:spTree>
    <p:extLst>
      <p:ext uri="{BB962C8B-B14F-4D97-AF65-F5344CB8AC3E}">
        <p14:creationId xmlns:p14="http://schemas.microsoft.com/office/powerpoint/2010/main" val="735300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authenticate</a:t>
            </a:r>
            <a:r>
              <a:rPr lang="en-US" baseline="0" dirty="0" smtClean="0"/>
              <a:t> to Vault. Since our user hasn’t been enrolled in MFA, this will fail. So, we go to the DUO site (with the URL supplied) and we enroll the device. </a:t>
            </a:r>
          </a:p>
          <a:p>
            <a:endParaRPr lang="en-US" baseline="0" dirty="0" smtClean="0"/>
          </a:p>
          <a:p>
            <a:r>
              <a:rPr lang="en-US" baseline="0" dirty="0" smtClean="0"/>
              <a:t>After enrollment, we authenticate again. Assuming that all worked according to plan, our phone will chirp, and we will confirm.</a:t>
            </a:r>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21</a:t>
            </a:fld>
            <a:endParaRPr lang="en-US"/>
          </a:p>
        </p:txBody>
      </p:sp>
    </p:spTree>
    <p:extLst>
      <p:ext uri="{BB962C8B-B14F-4D97-AF65-F5344CB8AC3E}">
        <p14:creationId xmlns:p14="http://schemas.microsoft.com/office/powerpoint/2010/main" val="957144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57B1CB-23AE-C240-8FA6-F7E44124B005}" type="slidenum">
              <a:rPr lang="en-US" smtClean="0"/>
              <a:t>22</a:t>
            </a:fld>
            <a:endParaRPr lang="en-US"/>
          </a:p>
        </p:txBody>
      </p:sp>
    </p:spTree>
    <p:extLst>
      <p:ext uri="{BB962C8B-B14F-4D97-AF65-F5344CB8AC3E}">
        <p14:creationId xmlns:p14="http://schemas.microsoft.com/office/powerpoint/2010/main" val="2075582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a:t>
            </a:r>
            <a:r>
              <a:rPr lang="en-US" baseline="0" dirty="0" smtClean="0"/>
              <a:t> will install </a:t>
            </a:r>
            <a:r>
              <a:rPr lang="en-US" baseline="0" dirty="0" err="1" smtClean="0"/>
              <a:t>Ethereum</a:t>
            </a:r>
            <a:r>
              <a:rPr lang="en-US" baseline="0" dirty="0" smtClean="0"/>
              <a:t>. It must be said, that for the purpose of this demo, I have already installed </a:t>
            </a:r>
            <a:r>
              <a:rPr lang="en-US" baseline="0" dirty="0" err="1" smtClean="0"/>
              <a:t>Ethereum</a:t>
            </a:r>
            <a:r>
              <a:rPr lang="en-US" baseline="0" dirty="0" smtClean="0"/>
              <a:t> </a:t>
            </a:r>
            <a:r>
              <a:rPr lang="mr-IN" baseline="0" dirty="0" smtClean="0"/>
              <a:t>–</a:t>
            </a:r>
            <a:r>
              <a:rPr lang="en-US" baseline="0" dirty="0" smtClean="0"/>
              <a:t> as a private chain - and run it the first time. I did this because it takes a little while (~30-45 minutes) to create the initial DAG and initialize the </a:t>
            </a:r>
            <a:r>
              <a:rPr lang="en-US" baseline="0" dirty="0" err="1" smtClean="0"/>
              <a:t>blockchain</a:t>
            </a:r>
            <a:r>
              <a:rPr lang="en-US" baseline="0" dirty="0" smtClean="0"/>
              <a:t>. I have wiped everything and reinstalled enough times to be confident that your mileage should not vary if you try to do this at home. Nevertheless, I will walk through the installation steps as if this was a virgin install.</a:t>
            </a:r>
          </a:p>
          <a:p>
            <a:endParaRPr lang="en-US" baseline="0" dirty="0" smtClean="0"/>
          </a:p>
          <a:p>
            <a:r>
              <a:rPr lang="en-US" baseline="0" dirty="0" smtClean="0"/>
              <a:t>So, first we pull the </a:t>
            </a:r>
            <a:r>
              <a:rPr lang="en-US" baseline="0" dirty="0" err="1" smtClean="0"/>
              <a:t>docker</a:t>
            </a:r>
            <a:r>
              <a:rPr lang="en-US" baseline="0" dirty="0" smtClean="0"/>
              <a:t> images. I have a script that does this - named </a:t>
            </a:r>
            <a:r>
              <a:rPr lang="en-US" baseline="0" dirty="0" err="1" smtClean="0"/>
              <a:t>pull_images.sh</a:t>
            </a:r>
            <a:r>
              <a:rPr lang="en-US" baseline="0" dirty="0" smtClean="0"/>
              <a:t> curiously enough.</a:t>
            </a:r>
          </a:p>
          <a:p>
            <a:endParaRPr lang="en-US" baseline="0" dirty="0" smtClean="0"/>
          </a:p>
          <a:p>
            <a:r>
              <a:rPr lang="en-US" baseline="0" dirty="0" smtClean="0"/>
              <a:t>I am running </a:t>
            </a:r>
            <a:r>
              <a:rPr lang="en-US" baseline="0" dirty="0" err="1" smtClean="0"/>
              <a:t>portainer</a:t>
            </a:r>
            <a:r>
              <a:rPr lang="en-US" baseline="0" dirty="0" smtClean="0"/>
              <a:t> </a:t>
            </a:r>
            <a:r>
              <a:rPr lang="mr-IN" baseline="0" dirty="0" smtClean="0"/>
              <a:t>–</a:t>
            </a:r>
            <a:r>
              <a:rPr lang="en-US" baseline="0" dirty="0" smtClean="0"/>
              <a:t> this is totally not necessary. But, I use it because it saves some typing and lets me get a big picture of my </a:t>
            </a:r>
            <a:r>
              <a:rPr lang="en-US" baseline="0" dirty="0" err="1" smtClean="0"/>
              <a:t>docker</a:t>
            </a:r>
            <a:r>
              <a:rPr lang="en-US" baseline="0" dirty="0" smtClean="0"/>
              <a:t> environment.</a:t>
            </a:r>
          </a:p>
          <a:p>
            <a:endParaRPr lang="en-US" baseline="0" dirty="0" smtClean="0"/>
          </a:p>
          <a:p>
            <a:r>
              <a:rPr lang="en-US" dirty="0" smtClean="0"/>
              <a:t>The first thing we have to do is start a </a:t>
            </a:r>
            <a:r>
              <a:rPr lang="en-US" dirty="0" err="1" smtClean="0"/>
              <a:t>bootnode</a:t>
            </a:r>
            <a:r>
              <a:rPr lang="en-US" dirty="0" smtClean="0"/>
              <a:t>. The </a:t>
            </a:r>
            <a:r>
              <a:rPr lang="en-US" dirty="0" err="1" smtClean="0"/>
              <a:t>bootnode</a:t>
            </a:r>
            <a:r>
              <a:rPr lang="en-US" dirty="0" smtClean="0"/>
              <a:t>, addressable</a:t>
            </a:r>
            <a:r>
              <a:rPr lang="en-US" baseline="0" dirty="0" smtClean="0"/>
              <a:t> by a URL, is how the </a:t>
            </a:r>
            <a:r>
              <a:rPr lang="en-US" baseline="0" dirty="0" err="1" smtClean="0"/>
              <a:t>Ethereum</a:t>
            </a:r>
            <a:r>
              <a:rPr lang="en-US" baseline="0" dirty="0" smtClean="0"/>
              <a:t> clients will discover each other. </a:t>
            </a:r>
          </a:p>
          <a:p>
            <a:endParaRPr lang="en-US" baseline="0" dirty="0" smtClean="0"/>
          </a:p>
          <a:p>
            <a:r>
              <a:rPr lang="en-US" baseline="0" dirty="0" smtClean="0"/>
              <a:t>./</a:t>
            </a:r>
            <a:r>
              <a:rPr lang="en-US" baseline="0" dirty="0" err="1" smtClean="0"/>
              <a:t>bootnode.sh</a:t>
            </a:r>
            <a:endParaRPr lang="en-US" baseline="0" dirty="0" smtClean="0"/>
          </a:p>
          <a:p>
            <a:r>
              <a:rPr lang="en-US" dirty="0" smtClean="0"/>
              <a:t>./</a:t>
            </a:r>
            <a:r>
              <a:rPr lang="en-US" dirty="0" err="1" smtClean="0"/>
              <a:t>getbootnodeurl.sh</a:t>
            </a:r>
            <a:r>
              <a:rPr lang="en-US" dirty="0" smtClean="0"/>
              <a:t> </a:t>
            </a:r>
            <a:r>
              <a:rPr lang="mr-IN" dirty="0" smtClean="0"/>
              <a:t>–</a:t>
            </a:r>
            <a:r>
              <a:rPr lang="en-US" dirty="0" smtClean="0"/>
              <a:t> to see the URL</a:t>
            </a:r>
          </a:p>
          <a:p>
            <a:endParaRPr lang="en-US" dirty="0" smtClean="0"/>
          </a:p>
          <a:p>
            <a:r>
              <a:rPr lang="en-US" dirty="0" smtClean="0"/>
              <a:t>Now</a:t>
            </a:r>
            <a:r>
              <a:rPr lang="en-US" baseline="0" dirty="0" smtClean="0"/>
              <a:t> we start our first </a:t>
            </a:r>
            <a:r>
              <a:rPr lang="en-US" baseline="0" dirty="0" err="1" smtClean="0"/>
              <a:t>Ethereum</a:t>
            </a:r>
            <a:r>
              <a:rPr lang="en-US" baseline="0" dirty="0" smtClean="0"/>
              <a:t> client </a:t>
            </a:r>
            <a:r>
              <a:rPr lang="mr-IN" baseline="0" dirty="0" smtClean="0"/>
              <a:t>–</a:t>
            </a:r>
            <a:r>
              <a:rPr lang="en-US" baseline="0" dirty="0" smtClean="0"/>
              <a:t> this will be a read only client. I will name it `</a:t>
            </a:r>
            <a:r>
              <a:rPr lang="en-US" baseline="0" dirty="0" err="1" smtClean="0"/>
              <a:t>ethereum</a:t>
            </a:r>
            <a:r>
              <a:rPr lang="en-US" baseline="0" dirty="0" smtClean="0"/>
              <a:t>-wallet`. I will start it listening on port 8545:</a:t>
            </a:r>
          </a:p>
          <a:p>
            <a:endParaRPr lang="en-US" baseline="0" dirty="0" smtClean="0"/>
          </a:p>
          <a:p>
            <a:r>
              <a:rPr lang="en-US" baseline="0" dirty="0" smtClean="0"/>
              <a:t>RPC_PORT=8545 ./</a:t>
            </a:r>
            <a:r>
              <a:rPr lang="en-US" baseline="0" dirty="0" err="1" smtClean="0"/>
              <a:t>runnode.sh</a:t>
            </a:r>
            <a:r>
              <a:rPr lang="en-US" baseline="0" dirty="0" smtClean="0"/>
              <a:t> wallet</a:t>
            </a:r>
          </a:p>
          <a:p>
            <a:endParaRPr lang="en-US" baseline="0" dirty="0" smtClean="0"/>
          </a:p>
          <a:p>
            <a:r>
              <a:rPr lang="en-US" baseline="0" dirty="0" smtClean="0"/>
              <a:t>And lastly, we will start mining </a:t>
            </a:r>
            <a:r>
              <a:rPr lang="en-US" baseline="0" dirty="0" err="1" smtClean="0"/>
              <a:t>Ethereum</a:t>
            </a:r>
            <a:r>
              <a:rPr lang="en-US" baseline="0" dirty="0" smtClean="0"/>
              <a:t> </a:t>
            </a:r>
            <a:r>
              <a:rPr lang="mr-IN" baseline="0" dirty="0" smtClean="0"/>
              <a:t>–</a:t>
            </a:r>
            <a:r>
              <a:rPr lang="en-US" baseline="0" dirty="0" smtClean="0"/>
              <a:t> in order to commit transactions as well as to have some ETH to play with. But, before we do that, I want to create an </a:t>
            </a:r>
            <a:r>
              <a:rPr lang="en-US" baseline="0" dirty="0" err="1" smtClean="0"/>
              <a:t>Ethereum</a:t>
            </a:r>
            <a:r>
              <a:rPr lang="en-US" baseline="0" dirty="0" smtClean="0"/>
              <a:t> account (an EOA) that we will send the mined ETH into. </a:t>
            </a:r>
          </a:p>
          <a:p>
            <a:endParaRPr lang="en-US" baseline="0" dirty="0" smtClean="0"/>
          </a:p>
          <a:p>
            <a:r>
              <a:rPr lang="en-US" baseline="0" dirty="0" smtClean="0"/>
              <a:t>How will we create such an account? Hmm</a:t>
            </a:r>
            <a:r>
              <a:rPr lang="mr-IN" baseline="0" dirty="0" smtClean="0"/>
              <a:t>…</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B57B1CB-23AE-C240-8FA6-F7E44124B005}" type="slidenum">
              <a:rPr lang="en-US" smtClean="0"/>
              <a:t>23</a:t>
            </a:fld>
            <a:endParaRPr lang="en-US"/>
          </a:p>
        </p:txBody>
      </p:sp>
    </p:spTree>
    <p:extLst>
      <p:ext uri="{BB962C8B-B14F-4D97-AF65-F5344CB8AC3E}">
        <p14:creationId xmlns:p14="http://schemas.microsoft.com/office/powerpoint/2010/main" val="517671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a:t>
            </a:r>
            <a:r>
              <a:rPr lang="en-US" baseline="0" dirty="0" smtClean="0"/>
              <a:t> use our Vault </a:t>
            </a:r>
            <a:r>
              <a:rPr lang="en-US" baseline="0" dirty="0" err="1" smtClean="0"/>
              <a:t>Ethereum</a:t>
            </a:r>
            <a:r>
              <a:rPr lang="en-US" baseline="0" dirty="0" smtClean="0"/>
              <a:t> plugin of course! And, we will do it in one line.</a:t>
            </a:r>
          </a:p>
          <a:p>
            <a:endParaRPr lang="en-US" baseline="0" dirty="0" smtClean="0"/>
          </a:p>
          <a:p>
            <a:r>
              <a:rPr lang="en-US" dirty="0" smtClean="0"/>
              <a:t>RPC_PORT=8546 ETHERBASE=$(vault write -format=</a:t>
            </a:r>
            <a:r>
              <a:rPr lang="en-US" dirty="0" err="1" smtClean="0"/>
              <a:t>json</a:t>
            </a:r>
            <a:r>
              <a:rPr lang="en-US" dirty="0" smtClean="0"/>
              <a:t> </a:t>
            </a:r>
            <a:r>
              <a:rPr lang="en-US" dirty="0" err="1" smtClean="0"/>
              <a:t>ethereum</a:t>
            </a:r>
            <a:r>
              <a:rPr lang="en-US" dirty="0" smtClean="0"/>
              <a:t>/accounts/</a:t>
            </a:r>
            <a:r>
              <a:rPr lang="en-US" dirty="0" err="1" smtClean="0"/>
              <a:t>etherbase</a:t>
            </a:r>
            <a:r>
              <a:rPr lang="en-US" dirty="0" smtClean="0"/>
              <a:t> </a:t>
            </a:r>
            <a:r>
              <a:rPr lang="en-US" dirty="0" err="1" smtClean="0"/>
              <a:t>chain_id</a:t>
            </a:r>
            <a:r>
              <a:rPr lang="en-US" dirty="0" smtClean="0"/>
              <a:t>=1977 </a:t>
            </a:r>
            <a:r>
              <a:rPr lang="en-US" dirty="0" err="1" smtClean="0"/>
              <a:t>generate_passphrase</a:t>
            </a:r>
            <a:r>
              <a:rPr lang="en-US" dirty="0" smtClean="0"/>
              <a:t>=true | </a:t>
            </a:r>
            <a:r>
              <a:rPr lang="en-US" dirty="0" err="1" smtClean="0"/>
              <a:t>jq</a:t>
            </a:r>
            <a:r>
              <a:rPr lang="en-US" dirty="0" smtClean="0"/>
              <a:t> .</a:t>
            </a:r>
            <a:r>
              <a:rPr lang="en-US" dirty="0" err="1" smtClean="0"/>
              <a:t>data.account</a:t>
            </a:r>
            <a:r>
              <a:rPr lang="en-US" dirty="0" smtClean="0"/>
              <a:t> | </a:t>
            </a:r>
            <a:r>
              <a:rPr lang="en-US" dirty="0" err="1" smtClean="0"/>
              <a:t>tr</a:t>
            </a:r>
            <a:r>
              <a:rPr lang="en-US" dirty="0" smtClean="0"/>
              <a:t> -d '"') ./</a:t>
            </a:r>
            <a:r>
              <a:rPr lang="en-US" dirty="0" err="1" smtClean="0"/>
              <a:t>runminer.sh</a:t>
            </a:r>
            <a:r>
              <a:rPr lang="en-US" dirty="0" smtClean="0"/>
              <a:t> </a:t>
            </a:r>
            <a:r>
              <a:rPr lang="en-US" dirty="0" err="1" smtClean="0"/>
              <a:t>etherbase</a:t>
            </a:r>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24</a:t>
            </a:fld>
            <a:endParaRPr lang="en-US"/>
          </a:p>
        </p:txBody>
      </p:sp>
    </p:spTree>
    <p:extLst>
      <p:ext uri="{BB962C8B-B14F-4D97-AF65-F5344CB8AC3E}">
        <p14:creationId xmlns:p14="http://schemas.microsoft.com/office/powerpoint/2010/main" val="1613421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check the balance.</a:t>
            </a:r>
            <a:r>
              <a:rPr lang="en-US" baseline="0" dirty="0" smtClean="0"/>
              <a:t> It should read 0 initially, but then quickly start to increase.</a:t>
            </a:r>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25</a:t>
            </a:fld>
            <a:endParaRPr lang="en-US"/>
          </a:p>
        </p:txBody>
      </p:sp>
    </p:spTree>
    <p:extLst>
      <p:ext uri="{BB962C8B-B14F-4D97-AF65-F5344CB8AC3E}">
        <p14:creationId xmlns:p14="http://schemas.microsoft.com/office/powerpoint/2010/main" val="493586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as</a:t>
            </a:r>
            <a:r>
              <a:rPr lang="en-US" baseline="0" dirty="0" smtClean="0"/>
              <a:t> I mentioned, I had already installed </a:t>
            </a:r>
            <a:r>
              <a:rPr lang="en-US" baseline="0" dirty="0" err="1" smtClean="0"/>
              <a:t>Ethereum</a:t>
            </a:r>
            <a:r>
              <a:rPr lang="en-US" baseline="0" dirty="0" smtClean="0"/>
              <a:t> locally. I have been mining into an account for about a day to create some funds to use in this demo. I could have run an </a:t>
            </a:r>
            <a:r>
              <a:rPr lang="en-US" baseline="0" dirty="0" err="1" smtClean="0"/>
              <a:t>Ethereum</a:t>
            </a:r>
            <a:r>
              <a:rPr lang="en-US" baseline="0" dirty="0" smtClean="0"/>
              <a:t> faucet, but I prefer the development environment to mirror the production environment as much as possible. </a:t>
            </a:r>
          </a:p>
          <a:p>
            <a:endParaRPr lang="en-US" baseline="0" dirty="0" smtClean="0"/>
          </a:p>
          <a:p>
            <a:r>
              <a:rPr lang="en-US" dirty="0" smtClean="0"/>
              <a:t>The use case I am trying to simulate is:</a:t>
            </a:r>
            <a:r>
              <a:rPr lang="en-US" baseline="0" dirty="0" smtClean="0"/>
              <a:t> imagine that you have never used this wonderful </a:t>
            </a:r>
            <a:r>
              <a:rPr lang="en-US" baseline="0" dirty="0" err="1" smtClean="0"/>
              <a:t>Ethereum</a:t>
            </a:r>
            <a:r>
              <a:rPr lang="en-US" baseline="0" dirty="0" smtClean="0"/>
              <a:t> Vault plugin, but you have been convinced of its awesomeness, so you want to bring existing accounts in. This is simple: you import a JSON </a:t>
            </a:r>
            <a:r>
              <a:rPr lang="en-US" baseline="0" dirty="0" err="1" smtClean="0"/>
              <a:t>keystore</a:t>
            </a:r>
            <a:r>
              <a:rPr lang="en-US" baseline="0" dirty="0" smtClean="0"/>
              <a:t>. All you need is the passphrase used to encrypt the </a:t>
            </a:r>
            <a:r>
              <a:rPr lang="en-US" baseline="0" dirty="0" err="1" smtClean="0"/>
              <a:t>keystore</a:t>
            </a:r>
            <a:r>
              <a:rPr lang="en-US" baseline="0" dirty="0" smtClean="0"/>
              <a:t> and the </a:t>
            </a:r>
            <a:r>
              <a:rPr lang="en-US" baseline="0" dirty="0" err="1" smtClean="0"/>
              <a:t>keystore</a:t>
            </a:r>
            <a:r>
              <a:rPr lang="en-US" baseline="0" dirty="0" smtClean="0"/>
              <a:t> file. </a:t>
            </a:r>
            <a:r>
              <a:rPr lang="en-US" baseline="0" dirty="0" err="1" smtClean="0"/>
              <a:t>Keystore</a:t>
            </a:r>
            <a:r>
              <a:rPr lang="en-US" baseline="0" dirty="0" smtClean="0"/>
              <a:t> files (for </a:t>
            </a:r>
            <a:r>
              <a:rPr lang="en-US" baseline="0" dirty="0" err="1" smtClean="0"/>
              <a:t>geth</a:t>
            </a:r>
            <a:r>
              <a:rPr lang="en-US" baseline="0" dirty="0" smtClean="0"/>
              <a:t>) are located in ~/.</a:t>
            </a:r>
            <a:r>
              <a:rPr lang="en-US" baseline="0" dirty="0" err="1" smtClean="0"/>
              <a:t>ethereum</a:t>
            </a:r>
            <a:r>
              <a:rPr lang="en-US" baseline="0" dirty="0" smtClean="0"/>
              <a:t>/</a:t>
            </a:r>
            <a:r>
              <a:rPr lang="en-US" baseline="0" dirty="0" err="1" smtClean="0"/>
              <a:t>keystore</a:t>
            </a:r>
            <a:endParaRPr lang="en-US" baseline="0" dirty="0" smtClean="0"/>
          </a:p>
          <a:p>
            <a:endParaRPr lang="en-US" baseline="0" dirty="0" smtClean="0"/>
          </a:p>
          <a:p>
            <a:r>
              <a:rPr lang="en-US" dirty="0" smtClean="0"/>
              <a:t>$ vault write </a:t>
            </a:r>
            <a:r>
              <a:rPr lang="en-US" dirty="0" err="1" smtClean="0"/>
              <a:t>ethereum</a:t>
            </a:r>
            <a:r>
              <a:rPr lang="en-US" dirty="0" smtClean="0"/>
              <a:t>/import/</a:t>
            </a:r>
            <a:r>
              <a:rPr lang="en-US" dirty="0" err="1" smtClean="0"/>
              <a:t>oldwallet</a:t>
            </a:r>
            <a:r>
              <a:rPr lang="en-US" dirty="0" smtClean="0"/>
              <a:t> path=/Users/immutability/.</a:t>
            </a:r>
            <a:r>
              <a:rPr lang="en-US" dirty="0" err="1" smtClean="0"/>
              <a:t>ethereum</a:t>
            </a:r>
            <a:r>
              <a:rPr lang="en-US" dirty="0" smtClean="0"/>
              <a:t>/</a:t>
            </a:r>
            <a:r>
              <a:rPr lang="en-US" dirty="0" err="1" smtClean="0"/>
              <a:t>keystore</a:t>
            </a:r>
            <a:r>
              <a:rPr lang="en-US" dirty="0" smtClean="0"/>
              <a:t>/UTC--2018-01-15T15-20-58.882677940Z--204baf5cbad527c918e4f7ead9bf88051bdca38a passphrase=$(cat /</a:t>
            </a:r>
            <a:r>
              <a:rPr lang="en-US" dirty="0" err="1" smtClean="0"/>
              <a:t>keybase</a:t>
            </a:r>
            <a:r>
              <a:rPr lang="en-US" dirty="0" smtClean="0"/>
              <a:t>/private/</a:t>
            </a:r>
            <a:r>
              <a:rPr lang="en-US" dirty="0" err="1" smtClean="0"/>
              <a:t>cypherhat</a:t>
            </a:r>
            <a:r>
              <a:rPr lang="en-US" dirty="0" smtClean="0"/>
              <a:t>/</a:t>
            </a:r>
            <a:r>
              <a:rPr lang="en-US" dirty="0" err="1" smtClean="0"/>
              <a:t>ethereum_test</a:t>
            </a:r>
            <a:r>
              <a:rPr lang="en-US" dirty="0" smtClean="0"/>
              <a:t>/</a:t>
            </a:r>
            <a:r>
              <a:rPr lang="en-US" dirty="0" err="1" smtClean="0"/>
              <a:t>demo.key</a:t>
            </a:r>
            <a:r>
              <a:rPr lang="en-US" dirty="0" smtClean="0"/>
              <a:t>) </a:t>
            </a:r>
            <a:r>
              <a:rPr lang="en-US" dirty="0" err="1" smtClean="0"/>
              <a:t>chain_id</a:t>
            </a:r>
            <a:r>
              <a:rPr lang="en-US" dirty="0" smtClean="0"/>
              <a:t>=1977</a:t>
            </a:r>
          </a:p>
          <a:p>
            <a:r>
              <a:rPr lang="en-US" dirty="0" smtClean="0"/>
              <a:t>$ vault read </a:t>
            </a:r>
            <a:r>
              <a:rPr lang="en-US" dirty="0" err="1" smtClean="0"/>
              <a:t>ethereum</a:t>
            </a:r>
            <a:r>
              <a:rPr lang="en-US" dirty="0" smtClean="0"/>
              <a:t>/accounts/</a:t>
            </a:r>
            <a:r>
              <a:rPr lang="en-US" dirty="0" err="1" smtClean="0"/>
              <a:t>oldwallet</a:t>
            </a:r>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26</a:t>
            </a:fld>
            <a:endParaRPr lang="en-US"/>
          </a:p>
        </p:txBody>
      </p:sp>
    </p:spTree>
    <p:extLst>
      <p:ext uri="{BB962C8B-B14F-4D97-AF65-F5344CB8AC3E}">
        <p14:creationId xmlns:p14="http://schemas.microsoft.com/office/powerpoint/2010/main" val="1769846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while the Vault </a:t>
            </a:r>
            <a:r>
              <a:rPr lang="en-US" dirty="0" err="1" smtClean="0"/>
              <a:t>Ethereum</a:t>
            </a:r>
            <a:r>
              <a:rPr lang="en-US" dirty="0" smtClean="0"/>
              <a:t> wallet is awesome,</a:t>
            </a:r>
            <a:r>
              <a:rPr lang="en-US" baseline="0" dirty="0" smtClean="0"/>
              <a:t> it doesn’t have a UI. So, if you want to move your account into another wallet this is pretty easy too. You export the account into a directory - the </a:t>
            </a:r>
            <a:r>
              <a:rPr lang="en-US" baseline="0" dirty="0" err="1" smtClean="0"/>
              <a:t>keystore</a:t>
            </a:r>
            <a:r>
              <a:rPr lang="en-US" baseline="0" dirty="0" smtClean="0"/>
              <a:t> file is returned. You will also need the passphrase for this </a:t>
            </a:r>
            <a:r>
              <a:rPr lang="en-US" baseline="0" dirty="0" err="1" smtClean="0"/>
              <a:t>keystore</a:t>
            </a:r>
            <a:r>
              <a:rPr lang="en-US" baseline="0" dirty="0" smtClean="0"/>
              <a:t>.</a:t>
            </a:r>
          </a:p>
          <a:p>
            <a:endParaRPr lang="en-US" baseline="0" dirty="0" smtClean="0"/>
          </a:p>
          <a:p>
            <a:r>
              <a:rPr lang="en-US" baseline="0" dirty="0" smtClean="0"/>
              <a:t>Let’s open up </a:t>
            </a:r>
            <a:r>
              <a:rPr lang="en-US" baseline="0" dirty="0" err="1" smtClean="0"/>
              <a:t>MetaMask</a:t>
            </a:r>
            <a:r>
              <a:rPr lang="en-US" baseline="0" dirty="0" smtClean="0"/>
              <a:t> to demonstrate.</a:t>
            </a:r>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27</a:t>
            </a:fld>
            <a:endParaRPr lang="en-US"/>
          </a:p>
        </p:txBody>
      </p:sp>
    </p:spTree>
    <p:extLst>
      <p:ext uri="{BB962C8B-B14F-4D97-AF65-F5344CB8AC3E}">
        <p14:creationId xmlns:p14="http://schemas.microsoft.com/office/powerpoint/2010/main" val="135559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created </a:t>
            </a:r>
            <a:r>
              <a:rPr lang="en-US" dirty="0" err="1" smtClean="0"/>
              <a:t>Ethereum</a:t>
            </a:r>
            <a:r>
              <a:rPr lang="en-US" dirty="0" smtClean="0"/>
              <a:t> accounts and moved them gracefully</a:t>
            </a:r>
            <a:r>
              <a:rPr lang="en-US" baseline="0" dirty="0" smtClean="0"/>
              <a:t> between Vault and wallets. Let’s now move some ETH! Sending ETH is simple </a:t>
            </a:r>
            <a:r>
              <a:rPr lang="mr-IN" baseline="0" dirty="0" smtClean="0"/>
              <a:t>–</a:t>
            </a:r>
            <a:r>
              <a:rPr lang="en-US" baseline="0" dirty="0" smtClean="0"/>
              <a:t> we debit the account. We need an account address to send the ETH to and the value (in Wei.) The gas amount and price are defaulted. In a production environment you would not use these defaults!</a:t>
            </a:r>
          </a:p>
          <a:p>
            <a:endParaRPr lang="en-US" baseline="0" dirty="0" smtClean="0"/>
          </a:p>
          <a:p>
            <a:r>
              <a:rPr lang="en-US" baseline="0" dirty="0" smtClean="0"/>
              <a:t>The result is the transaction hash which can be seen in the logs and the </a:t>
            </a:r>
            <a:r>
              <a:rPr lang="en-US" baseline="0" dirty="0" err="1" smtClean="0"/>
              <a:t>blockchain</a:t>
            </a:r>
            <a:r>
              <a:rPr lang="en-US" baseline="0" dirty="0" smtClean="0"/>
              <a:t>. Since the account that is credited is in my </a:t>
            </a:r>
            <a:r>
              <a:rPr lang="en-US" baseline="0" dirty="0" err="1" smtClean="0"/>
              <a:t>MetaMask</a:t>
            </a:r>
            <a:r>
              <a:rPr lang="en-US" baseline="0" dirty="0" smtClean="0"/>
              <a:t> wallet, we can go there to see that the ETH was indeed transferred.</a:t>
            </a:r>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28</a:t>
            </a:fld>
            <a:endParaRPr lang="en-US"/>
          </a:p>
        </p:txBody>
      </p:sp>
    </p:spTree>
    <p:extLst>
      <p:ext uri="{BB962C8B-B14F-4D97-AF65-F5344CB8AC3E}">
        <p14:creationId xmlns:p14="http://schemas.microsoft.com/office/powerpoint/2010/main" val="13564898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order of business is to deploy</a:t>
            </a:r>
            <a:r>
              <a:rPr lang="en-US" baseline="0" dirty="0" smtClean="0"/>
              <a:t> an </a:t>
            </a:r>
            <a:r>
              <a:rPr lang="en-US" baseline="0" dirty="0" err="1" smtClean="0"/>
              <a:t>Ethereum</a:t>
            </a:r>
            <a:r>
              <a:rPr lang="en-US" baseline="0" dirty="0" smtClean="0"/>
              <a:t> smart contract. I am not going to get into the Solidity development environment at all except to say that I am liking the tools from the </a:t>
            </a:r>
            <a:r>
              <a:rPr lang="en-US" baseline="0" dirty="0" err="1" smtClean="0"/>
              <a:t>MakerDAO</a:t>
            </a:r>
            <a:r>
              <a:rPr lang="en-US" baseline="0" dirty="0" smtClean="0"/>
              <a:t> guys </a:t>
            </a:r>
            <a:r>
              <a:rPr lang="mr-IN" baseline="0" dirty="0" smtClean="0"/>
              <a:t>–</a:t>
            </a:r>
            <a:r>
              <a:rPr lang="en-US" baseline="0" dirty="0" smtClean="0"/>
              <a:t> </a:t>
            </a:r>
            <a:r>
              <a:rPr lang="en-US" baseline="0" dirty="0" err="1" smtClean="0"/>
              <a:t>Dapphub</a:t>
            </a:r>
            <a:r>
              <a:rPr lang="en-US" baseline="0" dirty="0" smtClean="0"/>
              <a:t> tools. This is a nix-based environment that is very friendly if you are used to Unix development. I have a very simple contract </a:t>
            </a:r>
            <a:r>
              <a:rPr lang="mr-IN" baseline="0" dirty="0" smtClean="0"/>
              <a:t>–</a:t>
            </a:r>
            <a:r>
              <a:rPr lang="en-US" baseline="0" dirty="0" smtClean="0"/>
              <a:t> a </a:t>
            </a:r>
            <a:r>
              <a:rPr lang="en-US" baseline="0" dirty="0" err="1" smtClean="0"/>
              <a:t>Helloworld</a:t>
            </a:r>
            <a:r>
              <a:rPr lang="en-US" baseline="0" dirty="0" smtClean="0"/>
              <a:t> contract </a:t>
            </a:r>
            <a:r>
              <a:rPr lang="mr-IN" baseline="0" dirty="0" smtClean="0"/>
              <a:t>–</a:t>
            </a:r>
            <a:r>
              <a:rPr lang="en-US" baseline="0" dirty="0" smtClean="0"/>
              <a:t> that I will build. This produces a couple of things:</a:t>
            </a:r>
          </a:p>
          <a:p>
            <a:endParaRPr lang="en-US" baseline="0" dirty="0" smtClean="0"/>
          </a:p>
          <a:p>
            <a:pPr marL="228600" indent="-228600">
              <a:buAutoNum type="arabicPeriod"/>
            </a:pPr>
            <a:r>
              <a:rPr lang="en-US" baseline="0" dirty="0" smtClean="0"/>
              <a:t>The ABI file </a:t>
            </a:r>
            <a:r>
              <a:rPr lang="mr-IN" baseline="0" dirty="0" smtClean="0"/>
              <a:t>–</a:t>
            </a:r>
            <a:r>
              <a:rPr lang="en-US" baseline="0" dirty="0" smtClean="0"/>
              <a:t> which is a JSON description of the Contract’s interface; and,</a:t>
            </a:r>
          </a:p>
          <a:p>
            <a:pPr marL="228600" indent="-228600">
              <a:buAutoNum type="arabicPeriod"/>
            </a:pPr>
            <a:r>
              <a:rPr lang="en-US" baseline="0" dirty="0" smtClean="0"/>
              <a:t>The bin file </a:t>
            </a:r>
            <a:r>
              <a:rPr lang="mr-IN" baseline="0" dirty="0" smtClean="0"/>
              <a:t>–</a:t>
            </a:r>
            <a:r>
              <a:rPr lang="en-US" baseline="0" dirty="0" smtClean="0"/>
              <a:t> which is the EVM byte code. It is the EVM byte code that we deploy.</a:t>
            </a:r>
          </a:p>
          <a:p>
            <a:pPr marL="228600" indent="-228600">
              <a:buAutoNum type="arabicPeriod"/>
            </a:pPr>
            <a:endParaRPr lang="en-US" baseline="0" dirty="0" smtClean="0"/>
          </a:p>
          <a:p>
            <a:pPr marL="228600" indent="-228600">
              <a:buAutoNum type="arabicPeriod"/>
            </a:pPr>
            <a:endParaRPr lang="en-US" baseline="0" dirty="0" smtClean="0"/>
          </a:p>
        </p:txBody>
      </p:sp>
      <p:sp>
        <p:nvSpPr>
          <p:cNvPr id="4" name="Slide Number Placeholder 3"/>
          <p:cNvSpPr>
            <a:spLocks noGrp="1"/>
          </p:cNvSpPr>
          <p:nvPr>
            <p:ph type="sldNum" sz="quarter" idx="10"/>
          </p:nvPr>
        </p:nvSpPr>
        <p:spPr/>
        <p:txBody>
          <a:bodyPr/>
          <a:lstStyle/>
          <a:p>
            <a:fld id="{5B57B1CB-23AE-C240-8FA6-F7E44124B005}" type="slidenum">
              <a:rPr lang="en-US" smtClean="0"/>
              <a:t>29</a:t>
            </a:fld>
            <a:endParaRPr lang="en-US"/>
          </a:p>
        </p:txBody>
      </p:sp>
    </p:spTree>
    <p:extLst>
      <p:ext uri="{BB962C8B-B14F-4D97-AF65-F5344CB8AC3E}">
        <p14:creationId xmlns:p14="http://schemas.microsoft.com/office/powerpoint/2010/main" val="1879238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I talk about the mechanics of Vault</a:t>
            </a:r>
            <a:r>
              <a:rPr lang="en-US" baseline="0" dirty="0" smtClean="0"/>
              <a:t> or give an overview of </a:t>
            </a:r>
            <a:r>
              <a:rPr lang="en-US" baseline="0" dirty="0" err="1" smtClean="0"/>
              <a:t>Ethereum</a:t>
            </a:r>
            <a:r>
              <a:rPr lang="en-US" baseline="0" dirty="0" smtClean="0"/>
              <a:t>, I’d like to talk briefly about why I did this.</a:t>
            </a:r>
            <a:endParaRPr lang="en-US" dirty="0" smtClean="0"/>
          </a:p>
          <a:p>
            <a:endParaRPr lang="en-US" dirty="0" smtClean="0"/>
          </a:p>
          <a:p>
            <a:r>
              <a:rPr lang="en-US" dirty="0" smtClean="0"/>
              <a:t>The first motivation</a:t>
            </a:r>
            <a:r>
              <a:rPr lang="en-US" baseline="0" dirty="0" smtClean="0"/>
              <a:t> is probably something you all can relate to: the </a:t>
            </a:r>
            <a:r>
              <a:rPr lang="en-US" dirty="0" smtClean="0"/>
              <a:t>best way to learn a new technology is to build something useful</a:t>
            </a:r>
            <a:r>
              <a:rPr lang="en-US" baseline="0" dirty="0" smtClean="0"/>
              <a:t> </a:t>
            </a:r>
            <a:r>
              <a:rPr lang="mr-IN" baseline="0" dirty="0" smtClean="0"/>
              <a:t>–</a:t>
            </a:r>
            <a:r>
              <a:rPr lang="en-US" baseline="0" dirty="0" smtClean="0"/>
              <a:t> to experiment. Since I use Vault a lot, I needed to learn the new plugin architecture; since I am passionate about </a:t>
            </a:r>
            <a:r>
              <a:rPr lang="en-US" baseline="0" dirty="0" err="1" smtClean="0"/>
              <a:t>Ethereum</a:t>
            </a:r>
            <a:r>
              <a:rPr lang="en-US" baseline="0" dirty="0" smtClean="0"/>
              <a:t>, I wanted to get closer to the mechanics of its client.</a:t>
            </a:r>
            <a:endParaRPr lang="en-US" dirty="0" smtClean="0"/>
          </a:p>
        </p:txBody>
      </p:sp>
      <p:sp>
        <p:nvSpPr>
          <p:cNvPr id="4" name="Slide Number Placeholder 3"/>
          <p:cNvSpPr>
            <a:spLocks noGrp="1"/>
          </p:cNvSpPr>
          <p:nvPr>
            <p:ph type="sldNum" sz="quarter" idx="10"/>
          </p:nvPr>
        </p:nvSpPr>
        <p:spPr/>
        <p:txBody>
          <a:bodyPr/>
          <a:lstStyle/>
          <a:p>
            <a:fld id="{5B57B1CB-23AE-C240-8FA6-F7E44124B005}" type="slidenum">
              <a:rPr lang="en-US" smtClean="0"/>
              <a:t>3</a:t>
            </a:fld>
            <a:endParaRPr lang="en-US"/>
          </a:p>
        </p:txBody>
      </p:sp>
    </p:spTree>
    <p:extLst>
      <p:ext uri="{BB962C8B-B14F-4D97-AF65-F5344CB8AC3E}">
        <p14:creationId xmlns:p14="http://schemas.microsoft.com/office/powerpoint/2010/main" val="1776265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deploy a contract, we have to fund </a:t>
            </a:r>
            <a:r>
              <a:rPr lang="en-US" baseline="0" dirty="0" smtClean="0"/>
              <a:t>the contract and pay for deployment. Let’s use the account we just imported. When we deploy the contract we provide values for the ETH that will fund the contract and the gas that will pay for the transaction.</a:t>
            </a:r>
          </a:p>
          <a:p>
            <a:endParaRPr lang="en-US" baseline="0" dirty="0" smtClean="0"/>
          </a:p>
        </p:txBody>
      </p:sp>
      <p:sp>
        <p:nvSpPr>
          <p:cNvPr id="4" name="Slide Number Placeholder 3"/>
          <p:cNvSpPr>
            <a:spLocks noGrp="1"/>
          </p:cNvSpPr>
          <p:nvPr>
            <p:ph type="sldNum" sz="quarter" idx="10"/>
          </p:nvPr>
        </p:nvSpPr>
        <p:spPr/>
        <p:txBody>
          <a:bodyPr/>
          <a:lstStyle/>
          <a:p>
            <a:fld id="{5B57B1CB-23AE-C240-8FA6-F7E44124B005}" type="slidenum">
              <a:rPr lang="en-US" smtClean="0"/>
              <a:t>30</a:t>
            </a:fld>
            <a:endParaRPr lang="en-US"/>
          </a:p>
        </p:txBody>
      </p:sp>
    </p:spTree>
    <p:extLst>
      <p:ext uri="{BB962C8B-B14F-4D97-AF65-F5344CB8AC3E}">
        <p14:creationId xmlns:p14="http://schemas.microsoft.com/office/powerpoint/2010/main" val="776632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transaction doesn’t get committed immediately, so we won’t know the </a:t>
            </a:r>
            <a:r>
              <a:rPr lang="en-US" baseline="0" dirty="0" err="1" smtClean="0"/>
              <a:t>contract_address</a:t>
            </a:r>
            <a:r>
              <a:rPr lang="en-US" baseline="0" dirty="0" smtClean="0"/>
              <a:t> immediately. We will have to poll the </a:t>
            </a:r>
            <a:r>
              <a:rPr lang="en-US" baseline="0" dirty="0" err="1" smtClean="0"/>
              <a:t>Ethereum</a:t>
            </a:r>
            <a:r>
              <a:rPr lang="en-US" baseline="0" dirty="0" smtClean="0"/>
              <a:t> network for the address </a:t>
            </a:r>
            <a:r>
              <a:rPr lang="mr-IN" baseline="0" dirty="0" smtClean="0"/>
              <a:t>–</a:t>
            </a:r>
            <a:r>
              <a:rPr lang="en-US" baseline="0" dirty="0" smtClean="0"/>
              <a:t> the vault read command on the contract path does this.</a:t>
            </a:r>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31</a:t>
            </a:fld>
            <a:endParaRPr lang="en-US"/>
          </a:p>
        </p:txBody>
      </p:sp>
    </p:spTree>
    <p:extLst>
      <p:ext uri="{BB962C8B-B14F-4D97-AF65-F5344CB8AC3E}">
        <p14:creationId xmlns:p14="http://schemas.microsoft.com/office/powerpoint/2010/main" val="1552371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the best way to make sure that your ETH remains your ETH is to take your wallet offline. We do this by killing the vault process and copying the data to a flash drive. We also copy the PGP encrypted keys to a flash drive. Obviously, this needn’t be the same flash drive, but this is just a demonstration on how you can take your wallet offline and then restore simply and securely. Note: We are once again leveraging </a:t>
            </a:r>
            <a:r>
              <a:rPr lang="en-US" baseline="0" dirty="0" err="1" smtClean="0"/>
              <a:t>Keybase</a:t>
            </a:r>
            <a:r>
              <a:rPr lang="en-US" baseline="0" dirty="0" smtClean="0"/>
              <a:t> to secure our Vault keys.</a:t>
            </a:r>
          </a:p>
          <a:p>
            <a:endParaRPr lang="en-US" baseline="0" dirty="0" smtClean="0"/>
          </a:p>
          <a:p>
            <a:r>
              <a:rPr lang="en-US" baseline="0" dirty="0" smtClean="0"/>
              <a:t>To go cold (more like warm) we run the warm script:</a:t>
            </a:r>
          </a:p>
          <a:p>
            <a:endParaRPr lang="en-US" baseline="0" dirty="0" smtClean="0"/>
          </a:p>
          <a:p>
            <a:r>
              <a:rPr lang="en-US" dirty="0" smtClean="0"/>
              <a:t>./</a:t>
            </a:r>
            <a:r>
              <a:rPr lang="en-US" dirty="0" err="1" smtClean="0"/>
              <a:t>warm.sh</a:t>
            </a:r>
            <a:r>
              <a:rPr lang="en-US" dirty="0" smtClean="0"/>
              <a:t>  </a:t>
            </a:r>
            <a:r>
              <a:rPr lang="en-US" dirty="0" err="1" smtClean="0"/>
              <a:t>cypherhat</a:t>
            </a:r>
            <a:r>
              <a:rPr lang="en-US" dirty="0" smtClean="0"/>
              <a:t> ~/cold</a:t>
            </a:r>
          </a:p>
          <a:p>
            <a:endParaRPr lang="en-US" dirty="0" smtClean="0"/>
          </a:p>
          <a:p>
            <a:r>
              <a:rPr lang="en-US" dirty="0" smtClean="0"/>
              <a:t>We verify that vault is indeed offline:</a:t>
            </a:r>
            <a:r>
              <a:rPr lang="en-US" baseline="0" dirty="0" smtClean="0"/>
              <a:t> </a:t>
            </a:r>
          </a:p>
          <a:p>
            <a:endParaRPr lang="en-US" baseline="0" dirty="0" smtClean="0"/>
          </a:p>
          <a:p>
            <a:r>
              <a:rPr lang="en-US" dirty="0" smtClean="0"/>
              <a:t>vault read </a:t>
            </a:r>
            <a:r>
              <a:rPr lang="en-US" dirty="0" err="1" smtClean="0"/>
              <a:t>ethereum</a:t>
            </a:r>
            <a:r>
              <a:rPr lang="en-US" dirty="0" smtClean="0"/>
              <a:t>/accounts/</a:t>
            </a:r>
            <a:r>
              <a:rPr lang="en-US" dirty="0" err="1" smtClean="0"/>
              <a:t>oldwallet</a:t>
            </a:r>
            <a:endParaRPr lang="en-US" dirty="0" smtClean="0"/>
          </a:p>
          <a:p>
            <a:endParaRPr lang="en-US" dirty="0" smtClean="0"/>
          </a:p>
          <a:p>
            <a:r>
              <a:rPr lang="en-US" dirty="0" smtClean="0"/>
              <a:t>And to go back online,</a:t>
            </a:r>
            <a:r>
              <a:rPr lang="en-US" baseline="0" dirty="0" smtClean="0"/>
              <a:t> we run the hot script:</a:t>
            </a:r>
          </a:p>
          <a:p>
            <a:endParaRPr lang="en-US" baseline="0" dirty="0" smtClean="0"/>
          </a:p>
          <a:p>
            <a:r>
              <a:rPr lang="en-US" baseline="0" dirty="0" smtClean="0"/>
              <a:t>./</a:t>
            </a:r>
            <a:r>
              <a:rPr lang="en-US" baseline="0" dirty="0" err="1" smtClean="0"/>
              <a:t>hot.sh</a:t>
            </a:r>
            <a:r>
              <a:rPr lang="en-US" baseline="0" dirty="0" smtClean="0"/>
              <a:t> </a:t>
            </a:r>
            <a:r>
              <a:rPr lang="en-US" baseline="0" dirty="0" err="1" smtClean="0"/>
              <a:t>cypherhat</a:t>
            </a:r>
            <a:r>
              <a:rPr lang="en-US" baseline="0" dirty="0" smtClean="0"/>
              <a:t> ~/cold</a:t>
            </a:r>
          </a:p>
          <a:p>
            <a:endParaRPr lang="en-US" baseline="0" dirty="0" smtClean="0"/>
          </a:p>
        </p:txBody>
      </p:sp>
      <p:sp>
        <p:nvSpPr>
          <p:cNvPr id="4" name="Slide Number Placeholder 3"/>
          <p:cNvSpPr>
            <a:spLocks noGrp="1"/>
          </p:cNvSpPr>
          <p:nvPr>
            <p:ph type="sldNum" sz="quarter" idx="10"/>
          </p:nvPr>
        </p:nvSpPr>
        <p:spPr/>
        <p:txBody>
          <a:bodyPr/>
          <a:lstStyle/>
          <a:p>
            <a:fld id="{5B57B1CB-23AE-C240-8FA6-F7E44124B005}" type="slidenum">
              <a:rPr lang="en-US" smtClean="0"/>
              <a:t>32</a:t>
            </a:fld>
            <a:endParaRPr lang="en-US"/>
          </a:p>
        </p:txBody>
      </p:sp>
    </p:spTree>
    <p:extLst>
      <p:ext uri="{BB962C8B-B14F-4D97-AF65-F5344CB8AC3E}">
        <p14:creationId xmlns:p14="http://schemas.microsoft.com/office/powerpoint/2010/main" val="937187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about it. As you can see, there</a:t>
            </a:r>
            <a:r>
              <a:rPr lang="en-US" baseline="0" dirty="0" smtClean="0"/>
              <a:t> was a lot here; but, there is much more needed to fulfill the motivation of building modern DevOps practices into the </a:t>
            </a:r>
            <a:r>
              <a:rPr lang="en-US" baseline="0" dirty="0" err="1" smtClean="0"/>
              <a:t>Ethereum</a:t>
            </a:r>
            <a:r>
              <a:rPr lang="en-US" baseline="0" dirty="0" smtClean="0"/>
              <a:t> ecosystem. So I will leave you with a list of items that I will be focusing on. I hope that you will help me.</a:t>
            </a:r>
          </a:p>
          <a:p>
            <a:endParaRPr lang="en-US" baseline="0" dirty="0" smtClean="0"/>
          </a:p>
          <a:p>
            <a:r>
              <a:rPr lang="en-US" baseline="0" dirty="0" smtClean="0"/>
              <a:t>Cheers!</a:t>
            </a:r>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33</a:t>
            </a:fld>
            <a:endParaRPr lang="en-US"/>
          </a:p>
        </p:txBody>
      </p:sp>
    </p:spTree>
    <p:extLst>
      <p:ext uri="{BB962C8B-B14F-4D97-AF65-F5344CB8AC3E}">
        <p14:creationId xmlns:p14="http://schemas.microsoft.com/office/powerpoint/2010/main" val="29534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34</a:t>
            </a:fld>
            <a:endParaRPr lang="en-US"/>
          </a:p>
        </p:txBody>
      </p:sp>
    </p:spTree>
    <p:extLst>
      <p:ext uri="{BB962C8B-B14F-4D97-AF65-F5344CB8AC3E}">
        <p14:creationId xmlns:p14="http://schemas.microsoft.com/office/powerpoint/2010/main" val="547314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57B1CB-23AE-C240-8FA6-F7E44124B005}" type="slidenum">
              <a:rPr lang="en-US" smtClean="0"/>
              <a:t>35</a:t>
            </a:fld>
            <a:endParaRPr lang="en-US"/>
          </a:p>
        </p:txBody>
      </p:sp>
    </p:spTree>
    <p:extLst>
      <p:ext uri="{BB962C8B-B14F-4D97-AF65-F5344CB8AC3E}">
        <p14:creationId xmlns:p14="http://schemas.microsoft.com/office/powerpoint/2010/main" val="596984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the best way to make sure that your ETH remains your ETH is to take your wallet offline. We do this by killing the vault process and copying the data to a flash drive. We also copy the PGP encrypted keys to a flash drive. Obviously, this needn’t be the same flash drive, but this is just a demonstration on how you can take your wallet offline and then restore simply and securely. Note: We are once again leveraging </a:t>
            </a:r>
            <a:r>
              <a:rPr lang="en-US" baseline="0" dirty="0" err="1" smtClean="0"/>
              <a:t>Keybase</a:t>
            </a:r>
            <a:r>
              <a:rPr lang="en-US" baseline="0" dirty="0" smtClean="0"/>
              <a:t> to secure our Vault keys.</a:t>
            </a:r>
          </a:p>
          <a:p>
            <a:endParaRPr lang="en-US" baseline="0" dirty="0" smtClean="0"/>
          </a:p>
          <a:p>
            <a:r>
              <a:rPr lang="en-US" baseline="0" dirty="0" smtClean="0"/>
              <a:t>To go cold (more like warm) we run the warm script:</a:t>
            </a:r>
          </a:p>
          <a:p>
            <a:endParaRPr lang="en-US" baseline="0" dirty="0" smtClean="0"/>
          </a:p>
          <a:p>
            <a:r>
              <a:rPr lang="en-US" dirty="0" smtClean="0"/>
              <a:t>./</a:t>
            </a:r>
            <a:r>
              <a:rPr lang="en-US" dirty="0" err="1" smtClean="0"/>
              <a:t>warm.sh</a:t>
            </a:r>
            <a:r>
              <a:rPr lang="en-US" dirty="0" smtClean="0"/>
              <a:t>  </a:t>
            </a:r>
            <a:r>
              <a:rPr lang="en-US" dirty="0" err="1" smtClean="0"/>
              <a:t>cypherhat</a:t>
            </a:r>
            <a:r>
              <a:rPr lang="en-US" dirty="0" smtClean="0"/>
              <a:t> ~/cold</a:t>
            </a:r>
          </a:p>
          <a:p>
            <a:endParaRPr lang="en-US" dirty="0" smtClean="0"/>
          </a:p>
          <a:p>
            <a:r>
              <a:rPr lang="en-US" dirty="0" smtClean="0"/>
              <a:t>We verify that vault is indeed offline:</a:t>
            </a:r>
            <a:r>
              <a:rPr lang="en-US" baseline="0" dirty="0" smtClean="0"/>
              <a:t> </a:t>
            </a:r>
          </a:p>
          <a:p>
            <a:endParaRPr lang="en-US" baseline="0" dirty="0" smtClean="0"/>
          </a:p>
          <a:p>
            <a:r>
              <a:rPr lang="en-US" dirty="0" smtClean="0"/>
              <a:t>vault read </a:t>
            </a:r>
            <a:r>
              <a:rPr lang="en-US" dirty="0" err="1" smtClean="0"/>
              <a:t>ethereum</a:t>
            </a:r>
            <a:r>
              <a:rPr lang="en-US" dirty="0" smtClean="0"/>
              <a:t>/accounts/</a:t>
            </a:r>
            <a:r>
              <a:rPr lang="en-US" dirty="0" err="1" smtClean="0"/>
              <a:t>oldwallet</a:t>
            </a:r>
            <a:endParaRPr lang="en-US" dirty="0" smtClean="0"/>
          </a:p>
          <a:p>
            <a:endParaRPr lang="en-US" dirty="0" smtClean="0"/>
          </a:p>
          <a:p>
            <a:r>
              <a:rPr lang="en-US" dirty="0" smtClean="0"/>
              <a:t>And to go back online,</a:t>
            </a:r>
            <a:r>
              <a:rPr lang="en-US" baseline="0" dirty="0" smtClean="0"/>
              <a:t> we run the hot script:</a:t>
            </a:r>
          </a:p>
          <a:p>
            <a:endParaRPr lang="en-US" baseline="0" dirty="0" smtClean="0"/>
          </a:p>
          <a:p>
            <a:r>
              <a:rPr lang="en-US" baseline="0" dirty="0" smtClean="0"/>
              <a:t>./</a:t>
            </a:r>
            <a:r>
              <a:rPr lang="en-US" baseline="0" dirty="0" err="1" smtClean="0"/>
              <a:t>hot.sh</a:t>
            </a:r>
            <a:r>
              <a:rPr lang="en-US" baseline="0" dirty="0" smtClean="0"/>
              <a:t> </a:t>
            </a:r>
            <a:r>
              <a:rPr lang="en-US" baseline="0" dirty="0" err="1" smtClean="0"/>
              <a:t>cypherhat</a:t>
            </a:r>
            <a:r>
              <a:rPr lang="en-US" baseline="0" dirty="0" smtClean="0"/>
              <a:t> ~/cold</a:t>
            </a:r>
          </a:p>
          <a:p>
            <a:endParaRPr lang="en-US" baseline="0" dirty="0" smtClean="0"/>
          </a:p>
        </p:txBody>
      </p:sp>
      <p:sp>
        <p:nvSpPr>
          <p:cNvPr id="4" name="Slide Number Placeholder 3"/>
          <p:cNvSpPr>
            <a:spLocks noGrp="1"/>
          </p:cNvSpPr>
          <p:nvPr>
            <p:ph type="sldNum" sz="quarter" idx="10"/>
          </p:nvPr>
        </p:nvSpPr>
        <p:spPr/>
        <p:txBody>
          <a:bodyPr/>
          <a:lstStyle/>
          <a:p>
            <a:fld id="{5B57B1CB-23AE-C240-8FA6-F7E44124B005}" type="slidenum">
              <a:rPr lang="en-US" smtClean="0"/>
              <a:t>36</a:t>
            </a:fld>
            <a:endParaRPr lang="en-US"/>
          </a:p>
        </p:txBody>
      </p:sp>
    </p:spTree>
    <p:extLst>
      <p:ext uri="{BB962C8B-B14F-4D97-AF65-F5344CB8AC3E}">
        <p14:creationId xmlns:p14="http://schemas.microsoft.com/office/powerpoint/2010/main" val="691071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attended DevCon3 last November and was quite intrigued by a</a:t>
            </a:r>
            <a:r>
              <a:rPr lang="en-US" baseline="0" dirty="0" smtClean="0"/>
              <a:t> recurrent theme in most presentations. Seemed that each team lamented the lack of development tools in the ecosystem and made mention that their first order of business after ICO funding was to build their own development environments from the ground up.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5B57B1CB-23AE-C240-8FA6-F7E44124B005}" type="slidenum">
              <a:rPr lang="en-US" smtClean="0"/>
              <a:t>4</a:t>
            </a:fld>
            <a:endParaRPr lang="en-US"/>
          </a:p>
        </p:txBody>
      </p:sp>
    </p:spTree>
    <p:extLst>
      <p:ext uri="{BB962C8B-B14F-4D97-AF65-F5344CB8AC3E}">
        <p14:creationId xmlns:p14="http://schemas.microsoft.com/office/powerpoint/2010/main" val="1426127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 </a:t>
            </a:r>
            <a:r>
              <a:rPr lang="en-US" dirty="0" err="1" smtClean="0"/>
              <a:t>Ethereum</a:t>
            </a:r>
            <a:r>
              <a:rPr lang="en-US" dirty="0" smtClean="0"/>
              <a:t> ecosystem</a:t>
            </a:r>
            <a:r>
              <a:rPr lang="en-US" baseline="0" dirty="0" smtClean="0"/>
              <a:t> is based on decentralization </a:t>
            </a:r>
            <a:r>
              <a:rPr lang="mr-IN" baseline="0" dirty="0" smtClean="0"/>
              <a:t>–</a:t>
            </a:r>
            <a:r>
              <a:rPr lang="en-US" baseline="0" dirty="0" smtClean="0"/>
              <a:t> where infrastructure means a laptop. I believe that the immutable architecture community has a maturity and wealth of techniques that could bring much innovation to </a:t>
            </a:r>
            <a:r>
              <a:rPr lang="en-US" baseline="0" dirty="0" err="1" smtClean="0"/>
              <a:t>Ethereum</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5B57B1CB-23AE-C240-8FA6-F7E44124B005}" type="slidenum">
              <a:rPr lang="en-US" smtClean="0"/>
              <a:t>5</a:t>
            </a:fld>
            <a:endParaRPr lang="en-US"/>
          </a:p>
        </p:txBody>
      </p:sp>
    </p:spTree>
    <p:extLst>
      <p:ext uri="{BB962C8B-B14F-4D97-AF65-F5344CB8AC3E}">
        <p14:creationId xmlns:p14="http://schemas.microsoft.com/office/powerpoint/2010/main" val="1224667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Also, I wanted</a:t>
            </a:r>
            <a:r>
              <a:rPr lang="en-US" baseline="0" dirty="0" smtClean="0"/>
              <a:t> to solve a specific use case</a:t>
            </a:r>
            <a:r>
              <a:rPr lang="mr-IN" baseline="0" dirty="0" smtClean="0"/>
              <a:t>…</a:t>
            </a:r>
            <a:r>
              <a:rPr lang="en-US" baseline="0" dirty="0" smtClean="0"/>
              <a:t> securely: more about that later.</a:t>
            </a:r>
            <a:endParaRPr lang="en-US" dirty="0" smtClean="0"/>
          </a:p>
        </p:txBody>
      </p:sp>
      <p:sp>
        <p:nvSpPr>
          <p:cNvPr id="4" name="Slide Number Placeholder 3"/>
          <p:cNvSpPr>
            <a:spLocks noGrp="1"/>
          </p:cNvSpPr>
          <p:nvPr>
            <p:ph type="sldNum" sz="quarter" idx="10"/>
          </p:nvPr>
        </p:nvSpPr>
        <p:spPr/>
        <p:txBody>
          <a:bodyPr/>
          <a:lstStyle/>
          <a:p>
            <a:fld id="{5B57B1CB-23AE-C240-8FA6-F7E44124B005}" type="slidenum">
              <a:rPr lang="en-US" smtClean="0"/>
              <a:t>6</a:t>
            </a:fld>
            <a:endParaRPr lang="en-US"/>
          </a:p>
        </p:txBody>
      </p:sp>
    </p:spTree>
    <p:extLst>
      <p:ext uri="{BB962C8B-B14F-4D97-AF65-F5344CB8AC3E}">
        <p14:creationId xmlns:p14="http://schemas.microsoft.com/office/powerpoint/2010/main" val="329354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1" dirty="0" smtClean="0">
                <a:solidFill>
                  <a:srgbClr val="79B1FF"/>
                </a:solidFill>
                <a:latin typeface="Lato Bold" charset="0"/>
                <a:ea typeface="Lato Bold" charset="0"/>
                <a:cs typeface="Lato Bold" charset="0"/>
              </a:rPr>
              <a:t>what is </a:t>
            </a:r>
            <a:r>
              <a:rPr lang="en-US" b="1" dirty="0" err="1" smtClean="0">
                <a:solidFill>
                  <a:srgbClr val="79B1FF"/>
                </a:solidFill>
                <a:latin typeface="Lato Bold" charset="0"/>
                <a:ea typeface="Lato Bold" charset="0"/>
                <a:cs typeface="Lato Bold" charset="0"/>
              </a:rPr>
              <a:t>ethereum</a:t>
            </a:r>
            <a:endParaRPr lang="en-US" sz="1400" b="1" dirty="0" smtClean="0">
              <a:solidFill>
                <a:srgbClr val="79B1FF"/>
              </a:solidFill>
              <a:latin typeface="Lato Bold" charset="0"/>
              <a:ea typeface="Lato Bold" charset="0"/>
              <a:cs typeface="Lato Bold" charset="0"/>
            </a:endParaRPr>
          </a:p>
          <a:p>
            <a:pPr>
              <a:lnSpc>
                <a:spcPct val="150000"/>
              </a:lnSpc>
            </a:pPr>
            <a:r>
              <a:rPr lang="en-US" sz="1200" dirty="0" err="1" smtClean="0">
                <a:solidFill>
                  <a:schemeClr val="bg1"/>
                </a:solidFill>
                <a:latin typeface="Lato" charset="0"/>
                <a:ea typeface="Lato" charset="0"/>
                <a:cs typeface="Lato" charset="0"/>
              </a:rPr>
              <a:t>ethereum</a:t>
            </a:r>
            <a:r>
              <a:rPr lang="en-US" sz="1200" dirty="0" smtClean="0">
                <a:solidFill>
                  <a:schemeClr val="bg1"/>
                </a:solidFill>
                <a:latin typeface="Lato" charset="0"/>
                <a:ea typeface="Lato" charset="0"/>
                <a:cs typeface="Lato" charset="0"/>
              </a:rPr>
              <a:t> is software running on a network of computers that ensures that data and small computer programs called smart contracts are replicated and processed on all the computers on the network, without a central coordinator. the vision is to create an unstoppable censorship-resistant self-sustaining </a:t>
            </a:r>
            <a:r>
              <a:rPr lang="en-US" sz="1200" dirty="0" err="1" smtClean="0">
                <a:solidFill>
                  <a:schemeClr val="bg1"/>
                </a:solidFill>
                <a:latin typeface="Lato" charset="0"/>
                <a:ea typeface="Lato" charset="0"/>
                <a:cs typeface="Lato" charset="0"/>
              </a:rPr>
              <a:t>decentralised</a:t>
            </a:r>
            <a:r>
              <a:rPr lang="en-US" sz="1200" dirty="0" smtClean="0">
                <a:solidFill>
                  <a:schemeClr val="bg1"/>
                </a:solidFill>
                <a:latin typeface="Lato" charset="0"/>
                <a:ea typeface="Lato" charset="0"/>
                <a:cs typeface="Lato" charset="0"/>
              </a:rPr>
              <a:t> world computer.</a:t>
            </a:r>
          </a:p>
          <a:p>
            <a:pPr>
              <a:lnSpc>
                <a:spcPct val="150000"/>
              </a:lnSpc>
            </a:pPr>
            <a:endParaRPr lang="en-US" sz="1200" b="1" dirty="0" smtClean="0">
              <a:solidFill>
                <a:schemeClr val="bg1"/>
              </a:solidFill>
              <a:latin typeface="Lato" charset="0"/>
              <a:ea typeface="Lato" charset="0"/>
              <a:cs typeface="Lato" charset="0"/>
            </a:endParaRPr>
          </a:p>
          <a:p>
            <a:pPr>
              <a:lnSpc>
                <a:spcPct val="150000"/>
              </a:lnSpc>
            </a:pPr>
            <a:r>
              <a:rPr lang="en-US" sz="1200" b="0" dirty="0" smtClean="0">
                <a:solidFill>
                  <a:schemeClr val="bg1"/>
                </a:solidFill>
                <a:latin typeface="Lato" charset="0"/>
                <a:ea typeface="Lato" charset="0"/>
                <a:cs typeface="Lato" charset="0"/>
              </a:rPr>
              <a:t>It does that using</a:t>
            </a:r>
            <a:r>
              <a:rPr lang="en-US" sz="1200" b="0" baseline="0" dirty="0" smtClean="0">
                <a:solidFill>
                  <a:schemeClr val="bg1"/>
                </a:solidFill>
                <a:latin typeface="Lato" charset="0"/>
                <a:ea typeface="Lato" charset="0"/>
                <a:cs typeface="Lato" charset="0"/>
              </a:rPr>
              <a:t> a </a:t>
            </a:r>
            <a:r>
              <a:rPr lang="en-US" sz="1200" b="0" baseline="0" dirty="0" err="1" smtClean="0">
                <a:solidFill>
                  <a:schemeClr val="bg1"/>
                </a:solidFill>
                <a:latin typeface="Lato" charset="0"/>
                <a:ea typeface="Lato" charset="0"/>
                <a:cs typeface="Lato" charset="0"/>
              </a:rPr>
              <a:t>blockchain</a:t>
            </a:r>
            <a:r>
              <a:rPr lang="en-US" sz="1200" b="0" baseline="0" dirty="0" smtClean="0">
                <a:solidFill>
                  <a:schemeClr val="bg1"/>
                </a:solidFill>
                <a:latin typeface="Lato" charset="0"/>
                <a:ea typeface="Lato" charset="0"/>
                <a:cs typeface="Lato" charset="0"/>
              </a:rPr>
              <a:t> and a cryptocurrency. Cryptocurrency is not an end in itself in the </a:t>
            </a:r>
            <a:r>
              <a:rPr lang="en-US" sz="1200" b="0" baseline="0" dirty="0" err="1" smtClean="0">
                <a:solidFill>
                  <a:schemeClr val="bg1"/>
                </a:solidFill>
                <a:latin typeface="Lato" charset="0"/>
                <a:ea typeface="Lato" charset="0"/>
                <a:cs typeface="Lato" charset="0"/>
              </a:rPr>
              <a:t>Ethereum</a:t>
            </a:r>
            <a:r>
              <a:rPr lang="en-US" sz="1200" b="0" baseline="0" dirty="0" smtClean="0">
                <a:solidFill>
                  <a:schemeClr val="bg1"/>
                </a:solidFill>
                <a:latin typeface="Lato" charset="0"/>
                <a:ea typeface="Lato" charset="0"/>
                <a:cs typeface="Lato" charset="0"/>
              </a:rPr>
              <a:t> ecosystem </a:t>
            </a:r>
            <a:r>
              <a:rPr lang="mr-IN" sz="1200" b="0" baseline="0" dirty="0" smtClean="0">
                <a:solidFill>
                  <a:schemeClr val="bg1"/>
                </a:solidFill>
                <a:latin typeface="Lato" charset="0"/>
                <a:ea typeface="Lato" charset="0"/>
                <a:cs typeface="Lato" charset="0"/>
              </a:rPr>
              <a:t>–</a:t>
            </a:r>
            <a:r>
              <a:rPr lang="en-US" sz="1200" b="0" baseline="0" dirty="0" smtClean="0">
                <a:solidFill>
                  <a:schemeClr val="bg1"/>
                </a:solidFill>
                <a:latin typeface="Lato" charset="0"/>
                <a:ea typeface="Lato" charset="0"/>
                <a:cs typeface="Lato" charset="0"/>
              </a:rPr>
              <a:t> it is a means to create rewards to operate the network/computer and it is a security mechanism. Every transaction you send has a cost </a:t>
            </a:r>
            <a:r>
              <a:rPr lang="mr-IN" sz="1200" b="0" baseline="0" dirty="0" smtClean="0">
                <a:solidFill>
                  <a:schemeClr val="bg1"/>
                </a:solidFill>
                <a:latin typeface="Lato" charset="0"/>
                <a:ea typeface="Lato" charset="0"/>
                <a:cs typeface="Lato" charset="0"/>
              </a:rPr>
              <a:t>–</a:t>
            </a:r>
            <a:r>
              <a:rPr lang="en-US" sz="1200" b="0" baseline="0" dirty="0" smtClean="0">
                <a:solidFill>
                  <a:schemeClr val="bg1"/>
                </a:solidFill>
                <a:latin typeface="Lato" charset="0"/>
                <a:ea typeface="Lato" charset="0"/>
                <a:cs typeface="Lato" charset="0"/>
              </a:rPr>
              <a:t> this prevents spamming of the network.</a:t>
            </a:r>
          </a:p>
          <a:p>
            <a:pPr>
              <a:lnSpc>
                <a:spcPct val="150000"/>
              </a:lnSpc>
            </a:pPr>
            <a:endParaRPr lang="en-US" sz="1200" b="0" baseline="0" dirty="0" smtClean="0">
              <a:solidFill>
                <a:schemeClr val="bg1"/>
              </a:solidFill>
              <a:latin typeface="Lato" charset="0"/>
              <a:ea typeface="Lato" charset="0"/>
              <a:cs typeface="Lato" charset="0"/>
            </a:endParaRPr>
          </a:p>
          <a:p>
            <a:pPr>
              <a:lnSpc>
                <a:spcPct val="150000"/>
              </a:lnSpc>
            </a:pPr>
            <a:r>
              <a:rPr lang="en-US" sz="1200" b="0" baseline="0" dirty="0" err="1" smtClean="0">
                <a:solidFill>
                  <a:schemeClr val="bg1"/>
                </a:solidFill>
                <a:latin typeface="Lato" charset="0"/>
                <a:ea typeface="Lato" charset="0"/>
                <a:cs typeface="Lato" charset="0"/>
              </a:rPr>
              <a:t>Ethereum</a:t>
            </a:r>
            <a:r>
              <a:rPr lang="en-US" sz="1200" b="0" baseline="0" dirty="0" smtClean="0">
                <a:solidFill>
                  <a:schemeClr val="bg1"/>
                </a:solidFill>
                <a:latin typeface="Lato" charset="0"/>
                <a:ea typeface="Lato" charset="0"/>
                <a:cs typeface="Lato" charset="0"/>
              </a:rPr>
              <a:t> currently uses proof-of-work as the consensus mechanism </a:t>
            </a:r>
            <a:r>
              <a:rPr lang="mr-IN" sz="1200" b="0" baseline="0" dirty="0" smtClean="0">
                <a:solidFill>
                  <a:schemeClr val="bg1"/>
                </a:solidFill>
                <a:latin typeface="Lato" charset="0"/>
                <a:ea typeface="Lato" charset="0"/>
                <a:cs typeface="Lato" charset="0"/>
              </a:rPr>
              <a:t>–</a:t>
            </a:r>
            <a:r>
              <a:rPr lang="en-US" sz="1200" b="0" baseline="0" dirty="0" smtClean="0">
                <a:solidFill>
                  <a:schemeClr val="bg1"/>
                </a:solidFill>
                <a:latin typeface="Lato" charset="0"/>
                <a:ea typeface="Lato" charset="0"/>
                <a:cs typeface="Lato" charset="0"/>
              </a:rPr>
              <a:t> this is called </a:t>
            </a:r>
            <a:r>
              <a:rPr lang="en-US" sz="1200" b="0" baseline="0" dirty="0" err="1" smtClean="0">
                <a:solidFill>
                  <a:schemeClr val="bg1"/>
                </a:solidFill>
                <a:latin typeface="Lato" charset="0"/>
                <a:ea typeface="Lato" charset="0"/>
                <a:cs typeface="Lato" charset="0"/>
              </a:rPr>
              <a:t>Nakamoto</a:t>
            </a:r>
            <a:r>
              <a:rPr lang="en-US" sz="1200" b="0" baseline="0" dirty="0" smtClean="0">
                <a:solidFill>
                  <a:schemeClr val="bg1"/>
                </a:solidFill>
                <a:latin typeface="Lato" charset="0"/>
                <a:ea typeface="Lato" charset="0"/>
                <a:cs typeface="Lato" charset="0"/>
              </a:rPr>
              <a:t> consensus. </a:t>
            </a:r>
            <a:r>
              <a:rPr lang="en-US" sz="1200" b="0" baseline="0" dirty="0" err="1" smtClean="0">
                <a:solidFill>
                  <a:schemeClr val="bg1"/>
                </a:solidFill>
                <a:latin typeface="Lato" charset="0"/>
                <a:ea typeface="Lato" charset="0"/>
                <a:cs typeface="Lato" charset="0"/>
              </a:rPr>
              <a:t>Nakamoto</a:t>
            </a:r>
            <a:r>
              <a:rPr lang="en-US" sz="1200" b="0" baseline="0" dirty="0" smtClean="0">
                <a:solidFill>
                  <a:schemeClr val="bg1"/>
                </a:solidFill>
                <a:latin typeface="Lato" charset="0"/>
                <a:ea typeface="Lato" charset="0"/>
                <a:cs typeface="Lato" charset="0"/>
              </a:rPr>
              <a:t> </a:t>
            </a:r>
            <a:r>
              <a:rPr lang="en-US" sz="1200" b="0" i="0" kern="1200" dirty="0" smtClean="0">
                <a:solidFill>
                  <a:schemeClr val="tx1"/>
                </a:solidFill>
                <a:effectLst/>
                <a:latin typeface="+mn-lt"/>
                <a:ea typeface="+mn-ea"/>
                <a:cs typeface="+mn-cs"/>
              </a:rPr>
              <a:t>consensus doesn’t require any trusted parties or pre-assumed identities among the participants. </a:t>
            </a:r>
            <a:r>
              <a:rPr lang="en-US" sz="1200" b="0" i="0" kern="1200" dirty="0" err="1" smtClean="0">
                <a:solidFill>
                  <a:schemeClr val="tx1"/>
                </a:solidFill>
                <a:effectLst/>
                <a:latin typeface="+mn-lt"/>
                <a:ea typeface="+mn-ea"/>
                <a:cs typeface="+mn-cs"/>
              </a:rPr>
              <a:t>PoW</a:t>
            </a:r>
            <a:r>
              <a:rPr lang="en-US" sz="1200" b="0" i="0" kern="1200" baseline="0" dirty="0" smtClean="0">
                <a:solidFill>
                  <a:schemeClr val="tx1"/>
                </a:solidFill>
                <a:effectLst/>
                <a:latin typeface="+mn-lt"/>
                <a:ea typeface="+mn-ea"/>
                <a:cs typeface="+mn-cs"/>
              </a:rPr>
              <a:t> is extremely consumptive of energy. </a:t>
            </a:r>
            <a:r>
              <a:rPr lang="en-US" sz="1200" b="0" i="0" kern="1200" baseline="0" dirty="0" err="1" smtClean="0">
                <a:solidFill>
                  <a:schemeClr val="tx1"/>
                </a:solidFill>
                <a:effectLst/>
                <a:latin typeface="+mn-lt"/>
                <a:ea typeface="+mn-ea"/>
                <a:cs typeface="+mn-cs"/>
              </a:rPr>
              <a:t>Ethereum</a:t>
            </a:r>
            <a:r>
              <a:rPr lang="en-US" sz="1200" b="0" i="0" kern="1200" baseline="0" dirty="0" smtClean="0">
                <a:solidFill>
                  <a:schemeClr val="tx1"/>
                </a:solidFill>
                <a:effectLst/>
                <a:latin typeface="+mn-lt"/>
                <a:ea typeface="+mn-ea"/>
                <a:cs typeface="+mn-cs"/>
              </a:rPr>
              <a:t> will move to </a:t>
            </a:r>
            <a:r>
              <a:rPr lang="en-US" sz="1200" b="0" i="0" kern="1200" baseline="0" dirty="0" err="1" smtClean="0">
                <a:solidFill>
                  <a:schemeClr val="tx1"/>
                </a:solidFill>
                <a:effectLst/>
                <a:latin typeface="+mn-lt"/>
                <a:ea typeface="+mn-ea"/>
                <a:cs typeface="+mn-cs"/>
              </a:rPr>
              <a:t>PoS</a:t>
            </a:r>
            <a:r>
              <a:rPr lang="en-US" sz="1200" b="0" i="0" kern="1200" baseline="0" dirty="0" smtClean="0">
                <a:solidFill>
                  <a:schemeClr val="tx1"/>
                </a:solidFill>
                <a:effectLst/>
                <a:latin typeface="+mn-lt"/>
                <a:ea typeface="+mn-ea"/>
                <a:cs typeface="+mn-cs"/>
              </a:rPr>
              <a:t> at some time in the next 2 years.</a:t>
            </a:r>
            <a:endParaRPr lang="en-US" sz="1200" b="0" dirty="0" smtClean="0">
              <a:solidFill>
                <a:schemeClr val="bg1"/>
              </a:solidFill>
              <a:latin typeface="Lato" charset="0"/>
              <a:ea typeface="Lato" charset="0"/>
              <a:cs typeface="Lato" charset="0"/>
            </a:endParaRPr>
          </a:p>
          <a:p>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7</a:t>
            </a:fld>
            <a:endParaRPr lang="en-US"/>
          </a:p>
        </p:txBody>
      </p:sp>
    </p:spTree>
    <p:extLst>
      <p:ext uri="{BB962C8B-B14F-4D97-AF65-F5344CB8AC3E}">
        <p14:creationId xmlns:p14="http://schemas.microsoft.com/office/powerpoint/2010/main" val="134087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dirty="0" smtClean="0">
                <a:solidFill>
                  <a:srgbClr val="79B1FF"/>
                </a:solidFill>
                <a:latin typeface="Lato Bold" charset="0"/>
                <a:ea typeface="Lato Bold" charset="0"/>
                <a:cs typeface="Lato Bold" charset="0"/>
              </a:rPr>
              <a:t>In this demo, we will touch on a few</a:t>
            </a:r>
            <a:r>
              <a:rPr lang="en-US" b="0" baseline="0" dirty="0" smtClean="0">
                <a:solidFill>
                  <a:srgbClr val="79B1FF"/>
                </a:solidFill>
                <a:latin typeface="Lato Bold" charset="0"/>
                <a:ea typeface="Lato Bold" charset="0"/>
                <a:cs typeface="Lato Bold" charset="0"/>
              </a:rPr>
              <a:t> core </a:t>
            </a:r>
            <a:r>
              <a:rPr lang="en-US" b="0" baseline="0" dirty="0" err="1" smtClean="0">
                <a:solidFill>
                  <a:srgbClr val="79B1FF"/>
                </a:solidFill>
                <a:latin typeface="Lato Bold" charset="0"/>
                <a:ea typeface="Lato Bold" charset="0"/>
                <a:cs typeface="Lato Bold" charset="0"/>
              </a:rPr>
              <a:t>Ethereum</a:t>
            </a:r>
            <a:r>
              <a:rPr lang="en-US" b="0" baseline="0" dirty="0" smtClean="0">
                <a:solidFill>
                  <a:srgbClr val="79B1FF"/>
                </a:solidFill>
                <a:latin typeface="Lato Bold" charset="0"/>
                <a:ea typeface="Lato Bold" charset="0"/>
                <a:cs typeface="Lato Bold" charset="0"/>
              </a:rPr>
              <a:t> concepts. The most important of which is an account - </a:t>
            </a:r>
            <a:r>
              <a:rPr lang="en-US" sz="1200" b="0" dirty="0" smtClean="0">
                <a:solidFill>
                  <a:schemeClr val="bg1"/>
                </a:solidFill>
                <a:latin typeface="Lato" charset="0"/>
                <a:ea typeface="Lato" charset="0"/>
                <a:cs typeface="Lato" charset="0"/>
              </a:rPr>
              <a:t>in bitcoin, there is a concept called </a:t>
            </a:r>
            <a:r>
              <a:rPr lang="en-US" sz="1200" b="0" i="1" dirty="0" smtClean="0">
                <a:solidFill>
                  <a:schemeClr val="bg1"/>
                </a:solidFill>
                <a:latin typeface="Lato" charset="0"/>
                <a:ea typeface="Lato" charset="0"/>
                <a:cs typeface="Lato" charset="0"/>
              </a:rPr>
              <a:t>address</a:t>
            </a:r>
            <a:r>
              <a:rPr lang="en-US" sz="1200" b="0" dirty="0" smtClean="0">
                <a:solidFill>
                  <a:schemeClr val="bg1"/>
                </a:solidFill>
                <a:latin typeface="Lato" charset="0"/>
                <a:ea typeface="Lato" charset="0"/>
                <a:cs typeface="Lato" charset="0"/>
              </a:rPr>
              <a:t> where bitcoins are stored – like a bank account number. In </a:t>
            </a:r>
            <a:r>
              <a:rPr lang="en-US" sz="1200" b="0" dirty="0" err="1" smtClean="0">
                <a:solidFill>
                  <a:schemeClr val="bg1"/>
                </a:solidFill>
                <a:latin typeface="Lato" charset="0"/>
                <a:ea typeface="Lato" charset="0"/>
                <a:cs typeface="Lato" charset="0"/>
              </a:rPr>
              <a:t>ethereum</a:t>
            </a:r>
            <a:r>
              <a:rPr lang="en-US" sz="1200" b="0" dirty="0" smtClean="0">
                <a:solidFill>
                  <a:schemeClr val="bg1"/>
                </a:solidFill>
                <a:latin typeface="Lato" charset="0"/>
                <a:ea typeface="Lato" charset="0"/>
                <a:cs typeface="Lato" charset="0"/>
              </a:rPr>
              <a:t> these are commonly called </a:t>
            </a:r>
            <a:r>
              <a:rPr lang="en-US" sz="1200" b="0" i="1" dirty="0" smtClean="0">
                <a:solidFill>
                  <a:schemeClr val="bg1"/>
                </a:solidFill>
                <a:latin typeface="Lato" charset="0"/>
                <a:ea typeface="Lato" charset="0"/>
                <a:cs typeface="Lato" charset="0"/>
              </a:rPr>
              <a:t>accounts</a:t>
            </a:r>
            <a:r>
              <a:rPr lang="en-US" sz="1200" b="0" dirty="0" smtClean="0">
                <a:solidFill>
                  <a:schemeClr val="bg1"/>
                </a:solidFill>
                <a:latin typeface="Lato" charset="0"/>
                <a:ea typeface="Lato" charset="0"/>
                <a:cs typeface="Lato" charset="0"/>
              </a:rPr>
              <a:t> and there are two types:</a:t>
            </a:r>
          </a:p>
          <a:p>
            <a:pPr marL="457200" indent="-457200">
              <a:lnSpc>
                <a:spcPct val="150000"/>
              </a:lnSpc>
              <a:buFont typeface="+mj-lt"/>
              <a:buAutoNum type="arabicPeriod"/>
            </a:pPr>
            <a:r>
              <a:rPr lang="en-US" sz="1200" b="0" dirty="0" smtClean="0">
                <a:solidFill>
                  <a:schemeClr val="bg1"/>
                </a:solidFill>
                <a:latin typeface="Lato" charset="0"/>
                <a:ea typeface="Lato" charset="0"/>
                <a:cs typeface="Lato" charset="0"/>
              </a:rPr>
              <a:t>accounts that only store ETH – these are similar to bitcoin addresses and are sometimes known as externally owned accounts (EOAs). you make payments from these accounts by signing transactions with the appropriate private key</a:t>
            </a:r>
          </a:p>
          <a:p>
            <a:pPr marL="457200" indent="-457200">
              <a:lnSpc>
                <a:spcPct val="150000"/>
              </a:lnSpc>
              <a:buFont typeface="+mj-lt"/>
              <a:buAutoNum type="arabicPeriod"/>
            </a:pPr>
            <a:r>
              <a:rPr lang="en-US" sz="1200" b="0" dirty="0" smtClean="0">
                <a:solidFill>
                  <a:schemeClr val="bg1"/>
                </a:solidFill>
                <a:latin typeface="Lato" charset="0"/>
                <a:ea typeface="Lato" charset="0"/>
                <a:cs typeface="Lato" charset="0"/>
              </a:rPr>
              <a:t>smart contracts are accounts that store ETH and have code that can be run</a:t>
            </a:r>
          </a:p>
          <a:p>
            <a:pPr>
              <a:lnSpc>
                <a:spcPct val="150000"/>
              </a:lnSpc>
            </a:pPr>
            <a:endParaRPr lang="en-US" sz="1200" b="0" dirty="0" smtClean="0">
              <a:solidFill>
                <a:schemeClr val="bg1"/>
              </a:solidFill>
              <a:latin typeface="Lato" charset="0"/>
              <a:ea typeface="Lato" charset="0"/>
              <a:cs typeface="Lato" charset="0"/>
            </a:endParaRPr>
          </a:p>
          <a:p>
            <a:pPr>
              <a:lnSpc>
                <a:spcPct val="150000"/>
              </a:lnSpc>
            </a:pPr>
            <a:r>
              <a:rPr lang="en-US" sz="1200" b="0" dirty="0" smtClean="0">
                <a:solidFill>
                  <a:schemeClr val="bg1"/>
                </a:solidFill>
                <a:latin typeface="Lato" charset="0"/>
                <a:ea typeface="Lato" charset="0"/>
                <a:cs typeface="Lato" charset="0"/>
              </a:rPr>
              <a:t>These smart contracts are little computer programs that are stored on </a:t>
            </a:r>
            <a:r>
              <a:rPr lang="en-US" sz="1200" b="0" dirty="0" err="1" smtClean="0">
                <a:solidFill>
                  <a:schemeClr val="bg1"/>
                </a:solidFill>
                <a:latin typeface="Lato" charset="0"/>
                <a:ea typeface="Lato" charset="0"/>
                <a:cs typeface="Lato" charset="0"/>
              </a:rPr>
              <a:t>ethereum’s</a:t>
            </a:r>
            <a:r>
              <a:rPr lang="en-US" sz="1200" b="0" dirty="0" smtClean="0">
                <a:solidFill>
                  <a:schemeClr val="bg1"/>
                </a:solidFill>
                <a:latin typeface="Lato" charset="0"/>
                <a:ea typeface="Lato" charset="0"/>
                <a:cs typeface="Lato" charset="0"/>
              </a:rPr>
              <a:t> </a:t>
            </a:r>
            <a:r>
              <a:rPr lang="en-US" sz="1200" b="0" dirty="0" err="1" smtClean="0">
                <a:solidFill>
                  <a:schemeClr val="bg1"/>
                </a:solidFill>
                <a:latin typeface="Lato" charset="0"/>
                <a:ea typeface="Lato" charset="0"/>
                <a:cs typeface="Lato" charset="0"/>
              </a:rPr>
              <a:t>blockchain</a:t>
            </a:r>
            <a:r>
              <a:rPr lang="en-US" sz="1200" b="0" dirty="0" smtClean="0">
                <a:solidFill>
                  <a:schemeClr val="bg1"/>
                </a:solidFill>
                <a:latin typeface="Lato" charset="0"/>
                <a:ea typeface="Lato" charset="0"/>
                <a:cs typeface="Lato" charset="0"/>
              </a:rPr>
              <a:t>. they can be activated, or run, by funding them with some ETH.</a:t>
            </a:r>
          </a:p>
          <a:p>
            <a:pPr>
              <a:lnSpc>
                <a:spcPct val="150000"/>
              </a:lnSpc>
            </a:pPr>
            <a:endParaRPr lang="en-US" b="0" dirty="0" smtClean="0">
              <a:solidFill>
                <a:srgbClr val="79B1FF"/>
              </a:solidFill>
              <a:latin typeface="Lato Bold" charset="0"/>
              <a:ea typeface="Lato Bold" charset="0"/>
              <a:cs typeface="Lato Bold" charset="0"/>
            </a:endParaRPr>
          </a:p>
          <a:p>
            <a:pPr>
              <a:lnSpc>
                <a:spcPct val="150000"/>
              </a:lnSpc>
            </a:pPr>
            <a:r>
              <a:rPr lang="en-US" sz="1200" b="0" dirty="0" smtClean="0">
                <a:solidFill>
                  <a:schemeClr val="bg1"/>
                </a:solidFill>
                <a:latin typeface="Lato" charset="0"/>
                <a:ea typeface="Lato" charset="0"/>
                <a:cs typeface="Lato" charset="0"/>
              </a:rPr>
              <a:t>When you activate a smart contract, you ask all the miners in the whole network to each individually perform the calculations within it. this costs them time and energy, and gas is the mechanism by which you pay them for that service.</a:t>
            </a:r>
          </a:p>
          <a:p>
            <a:pPr>
              <a:lnSpc>
                <a:spcPct val="150000"/>
              </a:lnSpc>
            </a:pPr>
            <a:endParaRPr lang="en-US" sz="1200" b="0" dirty="0" smtClean="0">
              <a:solidFill>
                <a:schemeClr val="bg1"/>
              </a:solidFill>
              <a:latin typeface="Lato" charset="0"/>
              <a:ea typeface="Lato" charset="0"/>
              <a:cs typeface="Lato" charset="0"/>
            </a:endParaRPr>
          </a:p>
          <a:p>
            <a:pPr>
              <a:lnSpc>
                <a:spcPct val="150000"/>
              </a:lnSpc>
            </a:pPr>
            <a:r>
              <a:rPr lang="en-US" sz="1200" b="0" dirty="0" err="1" smtClean="0">
                <a:solidFill>
                  <a:schemeClr val="bg1"/>
                </a:solidFill>
                <a:latin typeface="Lato" charset="0"/>
                <a:ea typeface="Lato" charset="0"/>
                <a:cs typeface="Lato" charset="0"/>
              </a:rPr>
              <a:t>Ethereum</a:t>
            </a:r>
            <a:r>
              <a:rPr lang="en-US" sz="1200" b="0" dirty="0" smtClean="0">
                <a:solidFill>
                  <a:schemeClr val="bg1"/>
                </a:solidFill>
                <a:latin typeface="Lato" charset="0"/>
                <a:ea typeface="Lato" charset="0"/>
                <a:cs typeface="Lato" charset="0"/>
              </a:rPr>
              <a:t> is a network of nodes or clients. In this presentation</a:t>
            </a:r>
            <a:r>
              <a:rPr lang="en-US" sz="1200" b="0" baseline="0" dirty="0" smtClean="0">
                <a:solidFill>
                  <a:schemeClr val="bg1"/>
                </a:solidFill>
                <a:latin typeface="Lato" charset="0"/>
                <a:ea typeface="Lato" charset="0"/>
                <a:cs typeface="Lato" charset="0"/>
              </a:rPr>
              <a:t> I will use the go-</a:t>
            </a:r>
            <a:r>
              <a:rPr lang="en-US" sz="1200" b="0" baseline="0" dirty="0" err="1" smtClean="0">
                <a:solidFill>
                  <a:schemeClr val="bg1"/>
                </a:solidFill>
                <a:latin typeface="Lato" charset="0"/>
                <a:ea typeface="Lato" charset="0"/>
                <a:cs typeface="Lato" charset="0"/>
              </a:rPr>
              <a:t>ethereum</a:t>
            </a:r>
            <a:r>
              <a:rPr lang="en-US" sz="1200" b="0" baseline="0" dirty="0" smtClean="0">
                <a:solidFill>
                  <a:schemeClr val="bg1"/>
                </a:solidFill>
                <a:latin typeface="Lato" charset="0"/>
                <a:ea typeface="Lato" charset="0"/>
                <a:cs typeface="Lato" charset="0"/>
              </a:rPr>
              <a:t> client </a:t>
            </a:r>
            <a:r>
              <a:rPr lang="mr-IN" sz="1200" b="0" baseline="0" dirty="0" smtClean="0">
                <a:solidFill>
                  <a:schemeClr val="bg1"/>
                </a:solidFill>
                <a:latin typeface="Lato" charset="0"/>
                <a:ea typeface="Lato" charset="0"/>
                <a:cs typeface="Lato" charset="0"/>
              </a:rPr>
              <a:t>–</a:t>
            </a:r>
            <a:r>
              <a:rPr lang="en-US" sz="1200" b="0" baseline="0" dirty="0" smtClean="0">
                <a:solidFill>
                  <a:schemeClr val="bg1"/>
                </a:solidFill>
                <a:latin typeface="Lato" charset="0"/>
                <a:ea typeface="Lato" charset="0"/>
                <a:cs typeface="Lato" charset="0"/>
              </a:rPr>
              <a:t> </a:t>
            </a:r>
            <a:r>
              <a:rPr lang="en-US" sz="1200" b="0" baseline="0" dirty="0" err="1" smtClean="0">
                <a:solidFill>
                  <a:schemeClr val="bg1"/>
                </a:solidFill>
                <a:latin typeface="Lato" charset="0"/>
                <a:ea typeface="Lato" charset="0"/>
                <a:cs typeface="Lato" charset="0"/>
              </a:rPr>
              <a:t>geth</a:t>
            </a:r>
            <a:r>
              <a:rPr lang="en-US" sz="1200" b="0" baseline="0" dirty="0" smtClean="0">
                <a:solidFill>
                  <a:schemeClr val="bg1"/>
                </a:solidFill>
                <a:latin typeface="Lato" charset="0"/>
                <a:ea typeface="Lato" charset="0"/>
                <a:cs typeface="Lato" charset="0"/>
              </a:rPr>
              <a:t>. Nodes can be light or full </a:t>
            </a:r>
            <a:r>
              <a:rPr lang="mr-IN" sz="1200" b="0" baseline="0" dirty="0" smtClean="0">
                <a:solidFill>
                  <a:schemeClr val="bg1"/>
                </a:solidFill>
                <a:latin typeface="Lato" charset="0"/>
                <a:ea typeface="Lato" charset="0"/>
                <a:cs typeface="Lato" charset="0"/>
              </a:rPr>
              <a:t>–</a:t>
            </a:r>
            <a:r>
              <a:rPr lang="en-US" sz="1200" b="0" baseline="0" dirty="0" smtClean="0">
                <a:solidFill>
                  <a:schemeClr val="bg1"/>
                </a:solidFill>
                <a:latin typeface="Lato" charset="0"/>
                <a:ea typeface="Lato" charset="0"/>
                <a:cs typeface="Lato" charset="0"/>
              </a:rPr>
              <a:t> terms that describe the amount of </a:t>
            </a:r>
            <a:r>
              <a:rPr lang="en-US" sz="1200" b="0" baseline="0" dirty="0" err="1" smtClean="0">
                <a:solidFill>
                  <a:schemeClr val="bg1"/>
                </a:solidFill>
                <a:latin typeface="Lato" charset="0"/>
                <a:ea typeface="Lato" charset="0"/>
                <a:cs typeface="Lato" charset="0"/>
              </a:rPr>
              <a:t>blockchain</a:t>
            </a:r>
            <a:r>
              <a:rPr lang="en-US" sz="1200" b="0" baseline="0" dirty="0" smtClean="0">
                <a:solidFill>
                  <a:schemeClr val="bg1"/>
                </a:solidFill>
                <a:latin typeface="Lato" charset="0"/>
                <a:ea typeface="Lato" charset="0"/>
                <a:cs typeface="Lato" charset="0"/>
              </a:rPr>
              <a:t> data present on the node. Nodes can be read-only or nodes can be miners.</a:t>
            </a:r>
          </a:p>
          <a:p>
            <a:pPr>
              <a:lnSpc>
                <a:spcPct val="150000"/>
              </a:lnSpc>
            </a:pPr>
            <a:endParaRPr lang="en-US" sz="1200" b="0" baseline="0" dirty="0" smtClean="0">
              <a:solidFill>
                <a:schemeClr val="bg1"/>
              </a:solidFill>
              <a:latin typeface="Lato" charset="0"/>
              <a:ea typeface="Lato" charset="0"/>
              <a:cs typeface="Lato" charset="0"/>
            </a:endParaRPr>
          </a:p>
          <a:p>
            <a:pPr>
              <a:lnSpc>
                <a:spcPct val="150000"/>
              </a:lnSpc>
            </a:pPr>
            <a:r>
              <a:rPr lang="en-US" sz="1200" b="0" baseline="0" dirty="0" smtClean="0">
                <a:solidFill>
                  <a:schemeClr val="bg1"/>
                </a:solidFill>
                <a:latin typeface="Lato" charset="0"/>
                <a:ea typeface="Lato" charset="0"/>
                <a:cs typeface="Lato" charset="0"/>
              </a:rPr>
              <a:t>You interact with the </a:t>
            </a:r>
            <a:r>
              <a:rPr lang="en-US" sz="1200" b="0" baseline="0" dirty="0" err="1" smtClean="0">
                <a:solidFill>
                  <a:schemeClr val="bg1"/>
                </a:solidFill>
                <a:latin typeface="Lato" charset="0"/>
                <a:ea typeface="Lato" charset="0"/>
                <a:cs typeface="Lato" charset="0"/>
              </a:rPr>
              <a:t>Ethereum</a:t>
            </a:r>
            <a:r>
              <a:rPr lang="en-US" sz="1200" b="0" baseline="0" dirty="0" smtClean="0">
                <a:solidFill>
                  <a:schemeClr val="bg1"/>
                </a:solidFill>
                <a:latin typeface="Lato" charset="0"/>
                <a:ea typeface="Lato" charset="0"/>
                <a:cs typeface="Lato" charset="0"/>
              </a:rPr>
              <a:t> ecosystem by sending transactions - transactions to send ETH to other EOAs, transactions to deploy smart contracts, transactions to execute code. The way transactions get applied to the ledger </a:t>
            </a:r>
            <a:r>
              <a:rPr lang="mr-IN" sz="1200" b="0" baseline="0" dirty="0" smtClean="0">
                <a:solidFill>
                  <a:schemeClr val="bg1"/>
                </a:solidFill>
                <a:latin typeface="Lato" charset="0"/>
                <a:ea typeface="Lato" charset="0"/>
                <a:cs typeface="Lato" charset="0"/>
              </a:rPr>
              <a:t>–</a:t>
            </a:r>
            <a:r>
              <a:rPr lang="en-US" sz="1200" b="0" baseline="0" dirty="0" smtClean="0">
                <a:solidFill>
                  <a:schemeClr val="bg1"/>
                </a:solidFill>
                <a:latin typeface="Lato" charset="0"/>
                <a:ea typeface="Lato" charset="0"/>
                <a:cs typeface="Lato" charset="0"/>
              </a:rPr>
              <a:t> the </a:t>
            </a:r>
            <a:r>
              <a:rPr lang="en-US" sz="1200" b="0" baseline="0" dirty="0" err="1" smtClean="0">
                <a:solidFill>
                  <a:schemeClr val="bg1"/>
                </a:solidFill>
                <a:latin typeface="Lato" charset="0"/>
                <a:ea typeface="Lato" charset="0"/>
                <a:cs typeface="Lato" charset="0"/>
              </a:rPr>
              <a:t>blockchain</a:t>
            </a:r>
            <a:r>
              <a:rPr lang="en-US" sz="1200" b="0" baseline="0" dirty="0" smtClean="0">
                <a:solidFill>
                  <a:schemeClr val="bg1"/>
                </a:solidFill>
                <a:latin typeface="Lato" charset="0"/>
                <a:ea typeface="Lato" charset="0"/>
                <a:cs typeface="Lato" charset="0"/>
              </a:rPr>
              <a:t> </a:t>
            </a:r>
            <a:r>
              <a:rPr lang="mr-IN" sz="1200" b="0" baseline="0" dirty="0" smtClean="0">
                <a:solidFill>
                  <a:schemeClr val="bg1"/>
                </a:solidFill>
                <a:latin typeface="Lato" charset="0"/>
                <a:ea typeface="Lato" charset="0"/>
                <a:cs typeface="Lato" charset="0"/>
              </a:rPr>
              <a:t>–</a:t>
            </a:r>
            <a:r>
              <a:rPr lang="en-US" sz="1200" b="0" baseline="0" dirty="0" smtClean="0">
                <a:solidFill>
                  <a:schemeClr val="bg1"/>
                </a:solidFill>
                <a:latin typeface="Lato" charset="0"/>
                <a:ea typeface="Lato" charset="0"/>
                <a:cs typeface="Lato" charset="0"/>
              </a:rPr>
              <a:t> is by mining.</a:t>
            </a:r>
            <a:endParaRPr lang="en-US" sz="1200" b="0" dirty="0">
              <a:solidFill>
                <a:schemeClr val="bg1"/>
              </a:solidFill>
              <a:latin typeface="Lato" charset="0"/>
              <a:ea typeface="Lato" charset="0"/>
              <a:cs typeface="Lato" charset="0"/>
            </a:endParaRPr>
          </a:p>
        </p:txBody>
      </p:sp>
      <p:sp>
        <p:nvSpPr>
          <p:cNvPr id="4" name="Slide Number Placeholder 3"/>
          <p:cNvSpPr>
            <a:spLocks noGrp="1"/>
          </p:cNvSpPr>
          <p:nvPr>
            <p:ph type="sldNum" sz="quarter" idx="10"/>
          </p:nvPr>
        </p:nvSpPr>
        <p:spPr/>
        <p:txBody>
          <a:bodyPr/>
          <a:lstStyle/>
          <a:p>
            <a:fld id="{5B57B1CB-23AE-C240-8FA6-F7E44124B005}" type="slidenum">
              <a:rPr lang="en-US" smtClean="0"/>
              <a:t>8</a:t>
            </a:fld>
            <a:endParaRPr lang="en-US"/>
          </a:p>
        </p:txBody>
      </p:sp>
    </p:spTree>
    <p:extLst>
      <p:ext uri="{BB962C8B-B14F-4D97-AF65-F5344CB8AC3E}">
        <p14:creationId xmlns:p14="http://schemas.microsoft.com/office/powerpoint/2010/main" val="490335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9</a:t>
            </a:fld>
            <a:endParaRPr lang="en-US"/>
          </a:p>
        </p:txBody>
      </p:sp>
    </p:spTree>
    <p:extLst>
      <p:ext uri="{BB962C8B-B14F-4D97-AF65-F5344CB8AC3E}">
        <p14:creationId xmlns:p14="http://schemas.microsoft.com/office/powerpoint/2010/main" val="477975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lide with Placeholder">
    <p:spTree>
      <p:nvGrpSpPr>
        <p:cNvPr id="1" name=""/>
        <p:cNvGrpSpPr/>
        <p:nvPr/>
      </p:nvGrpSpPr>
      <p:grpSpPr>
        <a:xfrm>
          <a:off x="0" y="0"/>
          <a:ext cx="0" cy="0"/>
          <a:chOff x="0" y="0"/>
          <a:chExt cx="0" cy="0"/>
        </a:xfrm>
      </p:grpSpPr>
      <p:sp>
        <p:nvSpPr>
          <p:cNvPr id="7" name="Picture Placeholder 5"/>
          <p:cNvSpPr>
            <a:spLocks noGrp="1"/>
          </p:cNvSpPr>
          <p:nvPr>
            <p:ph type="pic" sz="quarter" idx="10"/>
          </p:nvPr>
        </p:nvSpPr>
        <p:spPr>
          <a:xfrm>
            <a:off x="1" y="0"/>
            <a:ext cx="7737487" cy="13716000"/>
          </a:xfrm>
        </p:spPr>
        <p:txBody>
          <a:bodyPr>
            <a:normAutofit/>
          </a:bodyPr>
          <a:lstStyle>
            <a:lvl1pPr>
              <a:defRPr sz="2800"/>
            </a:lvl1pPr>
          </a:lstStyle>
          <a:p>
            <a:endParaRPr lang="en-US"/>
          </a:p>
        </p:txBody>
      </p:sp>
    </p:spTree>
    <p:extLst>
      <p:ext uri="{BB962C8B-B14F-4D97-AF65-F5344CB8AC3E}">
        <p14:creationId xmlns:p14="http://schemas.microsoft.com/office/powerpoint/2010/main" val="496987743"/>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Portfolio Three">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16332201" y="0"/>
            <a:ext cx="8054975" cy="13716000"/>
          </a:xfrm>
        </p:spPr>
        <p:txBody>
          <a:bodyPr>
            <a:normAutofit/>
          </a:bodyPr>
          <a:lstStyle>
            <a:lvl1pPr>
              <a:defRPr sz="2400"/>
            </a:lvl1pPr>
          </a:lstStyle>
          <a:p>
            <a:endParaRPr lang="en-US"/>
          </a:p>
        </p:txBody>
      </p:sp>
      <p:sp>
        <p:nvSpPr>
          <p:cNvPr id="6" name="Picture Placeholder 2"/>
          <p:cNvSpPr>
            <a:spLocks noGrp="1"/>
          </p:cNvSpPr>
          <p:nvPr>
            <p:ph type="pic" sz="quarter" idx="12"/>
          </p:nvPr>
        </p:nvSpPr>
        <p:spPr>
          <a:xfrm>
            <a:off x="1" y="0"/>
            <a:ext cx="8054975" cy="13716000"/>
          </a:xfrm>
        </p:spPr>
        <p:txBody>
          <a:bodyPr>
            <a:normAutofit/>
          </a:bodyPr>
          <a:lstStyle>
            <a:lvl1pPr>
              <a:defRPr sz="2400"/>
            </a:lvl1pPr>
          </a:lstStyle>
          <a:p>
            <a:endParaRPr lang="en-US"/>
          </a:p>
        </p:txBody>
      </p:sp>
      <p:sp>
        <p:nvSpPr>
          <p:cNvPr id="7" name="Picture Placeholder 2"/>
          <p:cNvSpPr>
            <a:spLocks noGrp="1"/>
          </p:cNvSpPr>
          <p:nvPr>
            <p:ph type="pic" sz="quarter" idx="13"/>
          </p:nvPr>
        </p:nvSpPr>
        <p:spPr>
          <a:xfrm>
            <a:off x="8166101" y="0"/>
            <a:ext cx="8054975" cy="13716000"/>
          </a:xfrm>
        </p:spPr>
        <p:txBody>
          <a:bodyPr>
            <a:normAutofit/>
          </a:bodyPr>
          <a:lstStyle>
            <a:lvl1pPr>
              <a:defRPr sz="2400"/>
            </a:lvl1pPr>
          </a:lstStyle>
          <a:p>
            <a:endParaRPr lang="en-US"/>
          </a:p>
        </p:txBody>
      </p:sp>
    </p:spTree>
    <p:extLst>
      <p:ext uri="{BB962C8B-B14F-4D97-AF65-F5344CB8AC3E}">
        <p14:creationId xmlns:p14="http://schemas.microsoft.com/office/powerpoint/2010/main" val="502278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t="-30000" b="-3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84639529"/>
      </p:ext>
    </p:extLst>
  </p:cSld>
  <p:clrMap bg1="lt1" tx1="dk1" bg2="lt2" tx2="dk2" accent1="accent1" accent2="accent2" accent3="accent3" accent4="accent4" accent5="accent5" accent6="accent6" hlink="hlink" folHlink="folHlink"/>
  <p:sldLayoutIdLst>
    <p:sldLayoutId id="2147483667" r:id="rId1"/>
    <p:sldLayoutId id="2147483672" r:id="rId2"/>
    <p:sldLayoutId id="2147483676" r:id="rId3"/>
  </p:sldLayoutIdLst>
  <p:txStyles>
    <p:titleStyle>
      <a:lvl1pPr algn="l" defTabSz="1828800" rtl="0" eaLnBrk="1" latinLnBrk="0" hangingPunct="1">
        <a:lnSpc>
          <a:spcPct val="90000"/>
        </a:lnSpc>
        <a:spcBef>
          <a:spcPct val="0"/>
        </a:spcBef>
        <a:buNone/>
        <a:defRPr sz="6600" b="1" i="0" kern="1200">
          <a:solidFill>
            <a:schemeClr val="tx1"/>
          </a:solidFill>
          <a:latin typeface="Lato Bold" charset="0"/>
          <a:ea typeface="Lato Bold" charset="0"/>
          <a:cs typeface="Lato Bold" charset="0"/>
        </a:defRPr>
      </a:lvl1pPr>
    </p:titleStyle>
    <p:bodyStyle>
      <a:lvl1pPr marL="0" indent="0" algn="l" defTabSz="1828800" rtl="0" eaLnBrk="1" latinLnBrk="0" hangingPunct="1">
        <a:lnSpc>
          <a:spcPct val="90000"/>
        </a:lnSpc>
        <a:spcBef>
          <a:spcPts val="2000"/>
        </a:spcBef>
        <a:buFont typeface="Arial" panose="020B0604020202020204" pitchFamily="34" charset="0"/>
        <a:buNone/>
        <a:defRPr sz="4400" b="1" i="0" kern="1200">
          <a:solidFill>
            <a:schemeClr val="tx1"/>
          </a:solidFill>
          <a:latin typeface="Lato Bold" charset="0"/>
          <a:ea typeface="Lato Bold" charset="0"/>
          <a:cs typeface="Lato Bold" charset="0"/>
        </a:defRPr>
      </a:lvl1pPr>
      <a:lvl2pPr marL="914400" indent="0" algn="l" defTabSz="1828800" rtl="0" eaLnBrk="1" latinLnBrk="0" hangingPunct="1">
        <a:lnSpc>
          <a:spcPct val="90000"/>
        </a:lnSpc>
        <a:spcBef>
          <a:spcPts val="1000"/>
        </a:spcBef>
        <a:buFont typeface="Arial" panose="020B0604020202020204" pitchFamily="34" charset="0"/>
        <a:buNone/>
        <a:defRPr sz="3600" b="1" i="0" kern="1200">
          <a:solidFill>
            <a:schemeClr val="tx1"/>
          </a:solidFill>
          <a:latin typeface="Lato Bold" charset="0"/>
          <a:ea typeface="Lato Bold" charset="0"/>
          <a:cs typeface="Lato Bold" charset="0"/>
        </a:defRPr>
      </a:lvl2pPr>
      <a:lvl3pPr marL="1828800" indent="0" algn="l" defTabSz="1828800" rtl="0" eaLnBrk="1" latinLnBrk="0" hangingPunct="1">
        <a:lnSpc>
          <a:spcPct val="90000"/>
        </a:lnSpc>
        <a:spcBef>
          <a:spcPts val="1000"/>
        </a:spcBef>
        <a:buFont typeface="Arial" panose="020B0604020202020204" pitchFamily="34" charset="0"/>
        <a:buNone/>
        <a:defRPr sz="2800" b="1" i="0" kern="1200">
          <a:solidFill>
            <a:schemeClr val="tx1"/>
          </a:solidFill>
          <a:latin typeface="Lato Bold" charset="0"/>
          <a:ea typeface="Lato Bold" charset="0"/>
          <a:cs typeface="Lato Bold" charset="0"/>
        </a:defRPr>
      </a:lvl3pPr>
      <a:lvl4pPr marL="2743200" indent="0" algn="l" defTabSz="1828800" rtl="0" eaLnBrk="1" latinLnBrk="0" hangingPunct="1">
        <a:lnSpc>
          <a:spcPct val="90000"/>
        </a:lnSpc>
        <a:spcBef>
          <a:spcPts val="1000"/>
        </a:spcBef>
        <a:buFont typeface="Arial" panose="020B0604020202020204" pitchFamily="34" charset="0"/>
        <a:buNone/>
        <a:defRPr sz="2400" b="1" i="0" kern="1200">
          <a:solidFill>
            <a:schemeClr val="tx1"/>
          </a:solidFill>
          <a:latin typeface="Lato Bold" charset="0"/>
          <a:ea typeface="Lato Bold" charset="0"/>
          <a:cs typeface="Lato Bold" charset="0"/>
        </a:defRPr>
      </a:lvl4pPr>
      <a:lvl5pPr marL="3657600" indent="0" algn="l" defTabSz="1828800" rtl="0" eaLnBrk="1" latinLnBrk="0" hangingPunct="1">
        <a:lnSpc>
          <a:spcPct val="90000"/>
        </a:lnSpc>
        <a:spcBef>
          <a:spcPts val="1000"/>
        </a:spcBef>
        <a:buFont typeface="Arial" panose="020B0604020202020204" pitchFamily="34" charset="0"/>
        <a:buNone/>
        <a:defRPr sz="2400" b="1" i="0" kern="1200">
          <a:solidFill>
            <a:schemeClr val="tx1"/>
          </a:solidFill>
          <a:latin typeface="Lato Bold" charset="0"/>
          <a:ea typeface="Lato Bold" charset="0"/>
          <a:cs typeface="Lato Bold"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2.tiff"/><Relationship Id="rId6" Type="http://schemas.openxmlformats.org/officeDocument/2006/relationships/image" Target="../media/image8.png"/><Relationship Id="rId1" Type="http://schemas.microsoft.com/office/2007/relationships/media" Target="../media/media1.mp4"/><Relationship Id="rId2" Type="http://schemas.openxmlformats.org/officeDocument/2006/relationships/video" Target="../media/media1.mp4"/></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tiff"/></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immutability-io/immutability-project#prerequisites" TargetMode="External"/><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github.com/immutability-io/immutability-project/blob/master/VAULT.md" TargetMode="External"/><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tiff"/></Relationships>
</file>

<file path=ppt/slides/_rels/slide2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hyperlink" Target="https://localhost:8200/v1/auth/github/login" TargetMode="External"/><Relationship Id="rId5" Type="http://schemas.openxmlformats.org/officeDocument/2006/relationships/hyperlink" Target="https://api-79cd4b94.duosecurity.com/portal?code=b3a236d5305b281d&amp;akey=DAD7U2QRME0F43UFPT20)"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immutability-io/immutability-project/blob/master/ETHEREUM.md" TargetMode="External"/><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tiff"/></Relationships>
</file>

<file path=ppt/slides/_rels/slide25.xml.rels><?xml version="1.0" encoding="UTF-8" standalone="yes"?>
<Relationships xmlns="http://schemas.openxmlformats.org/package/2006/relationships"><Relationship Id="rId3" Type="http://schemas.openxmlformats.org/officeDocument/2006/relationships/hyperlink" Target="http://localhost:8545/" TargetMode="External"/><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tiff"/></Relationships>
</file>

<file path=ppt/slides/_rels/slide29.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hyperlink" Target="https://dapp.tools/"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linkedin.com/in/immutability/"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hub.docker.com/r/immutability" TargetMode="External"/><Relationship Id="rId4" Type="http://schemas.openxmlformats.org/officeDocument/2006/relationships/image" Target="../media/image12.png"/><Relationship Id="rId5" Type="http://schemas.openxmlformats.org/officeDocument/2006/relationships/hyperlink" Target="https://www.vaultproject.io/" TargetMode="External"/><Relationship Id="rId6" Type="http://schemas.openxmlformats.org/officeDocument/2006/relationships/hyperlink" Target="https://github.com/ethereum/go-ethereum" TargetMode="External"/><Relationship Id="rId7" Type="http://schemas.openxmlformats.org/officeDocument/2006/relationships/hyperlink" Target="https://github.com/immutability-io" TargetMode="External"/><Relationship Id="rId8" Type="http://schemas.openxmlformats.org/officeDocument/2006/relationships/hyperlink" Target="https://www.meetup.com/DC-Baltimore-HashiCorp-User-Group/" TargetMode="External"/><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hyperlink" Target="https://www.youtube.com/watch?v=WILyWmT2A-Q" TargetMode="Externa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solidFill>
                <a:schemeClr val="bg1"/>
              </a:solidFill>
              <a:latin typeface="Lato Bold"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solidFill>
                <a:schemeClr val="bg1"/>
              </a:solidFill>
              <a:latin typeface="Lato Bold" charset="0"/>
            </a:endParaRPr>
          </a:p>
        </p:txBody>
      </p:sp>
      <p:sp>
        <p:nvSpPr>
          <p:cNvPr id="11" name="Rectangle 10"/>
          <p:cNvSpPr/>
          <p:nvPr/>
        </p:nvSpPr>
        <p:spPr>
          <a:xfrm>
            <a:off x="1198912" y="4184247"/>
            <a:ext cx="22003246" cy="1384954"/>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tabLst>
                <a:tab pos="338138" algn="l"/>
              </a:tabLst>
            </a:pPr>
            <a:r>
              <a:rPr lang="en-US" sz="7400" b="1" spc="200" dirty="0" smtClean="0">
                <a:solidFill>
                  <a:srgbClr val="79B1FF"/>
                </a:solidFill>
                <a:latin typeface="Sifonn Pro" charset="0"/>
                <a:ea typeface="Sifonn Pro" charset="0"/>
                <a:cs typeface="Sifonn Pro" charset="0"/>
              </a:rPr>
              <a:t>BRINGING ETHEREUM TO THE ENTERPRISE</a:t>
            </a:r>
          </a:p>
        </p:txBody>
      </p:sp>
      <p:sp>
        <p:nvSpPr>
          <p:cNvPr id="12" name="Rectangle 11"/>
          <p:cNvSpPr/>
          <p:nvPr/>
        </p:nvSpPr>
        <p:spPr>
          <a:xfrm>
            <a:off x="2728272" y="5342231"/>
            <a:ext cx="18944525" cy="984845"/>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tabLst>
                <a:tab pos="338138" algn="l"/>
              </a:tabLst>
            </a:pPr>
            <a:r>
              <a:rPr lang="en-US" sz="4800" b="1" kern="0" cap="all" spc="300" dirty="0" smtClean="0">
                <a:solidFill>
                  <a:schemeClr val="bg1"/>
                </a:solidFill>
                <a:latin typeface="Lato Bold" charset="0"/>
                <a:ea typeface="Lato Bold" charset="0"/>
                <a:cs typeface="Lato Bold" charset="0"/>
              </a:rPr>
              <a:t>Building a </a:t>
            </a:r>
            <a:r>
              <a:rPr lang="en-US" sz="4800" b="1" kern="0" cap="all" spc="300" dirty="0" err="1" smtClean="0">
                <a:solidFill>
                  <a:schemeClr val="bg1"/>
                </a:solidFill>
                <a:latin typeface="Lato Bold" charset="0"/>
                <a:ea typeface="Lato Bold" charset="0"/>
                <a:cs typeface="Lato Bold" charset="0"/>
              </a:rPr>
              <a:t>HashiCorp</a:t>
            </a:r>
            <a:r>
              <a:rPr lang="en-US" sz="4800" b="1" kern="0" cap="all" spc="300" dirty="0" smtClean="0">
                <a:solidFill>
                  <a:schemeClr val="bg1"/>
                </a:solidFill>
                <a:latin typeface="Lato Bold" charset="0"/>
                <a:ea typeface="Lato Bold" charset="0"/>
                <a:cs typeface="Lato Bold" charset="0"/>
              </a:rPr>
              <a:t> Vault Plugin for </a:t>
            </a:r>
            <a:r>
              <a:rPr lang="en-US" sz="4800" b="1" kern="0" cap="all" spc="300" dirty="0" err="1" smtClean="0">
                <a:solidFill>
                  <a:schemeClr val="bg1"/>
                </a:solidFill>
                <a:latin typeface="Lato Bold" charset="0"/>
                <a:ea typeface="Lato Bold" charset="0"/>
                <a:cs typeface="Lato Bold" charset="0"/>
              </a:rPr>
              <a:t>Ethereum</a:t>
            </a:r>
            <a:endParaRPr lang="en-US" sz="4800" b="1" kern="0" cap="all" spc="300" dirty="0">
              <a:solidFill>
                <a:schemeClr val="bg1"/>
              </a:solidFill>
              <a:latin typeface="Lato Bold" charset="0"/>
              <a:ea typeface="Lato Bold" charset="0"/>
              <a:cs typeface="Lato Bold" charset="0"/>
            </a:endParaRPr>
          </a:p>
        </p:txBody>
      </p:sp>
      <p:pic>
        <p:nvPicPr>
          <p:cNvPr id="7" name="Picture Placeholder 6"/>
          <p:cNvPicPr>
            <a:picLocks noChangeAspect="1"/>
          </p:cNvPicPr>
          <p:nvPr/>
        </p:nvPicPr>
        <p:blipFill>
          <a:blip r:embed="rId3"/>
          <a:stretch>
            <a:fillRect/>
          </a:stretch>
        </p:blipFill>
        <p:spPr>
          <a:xfrm>
            <a:off x="10461188" y="9409387"/>
            <a:ext cx="3478696" cy="3478696"/>
          </a:xfrm>
          <a:prstGeom prst="rect">
            <a:avLst/>
          </a:prstGeom>
        </p:spPr>
      </p:pic>
      <p:sp>
        <p:nvSpPr>
          <p:cNvPr id="10" name="Rectangle 9"/>
          <p:cNvSpPr/>
          <p:nvPr/>
        </p:nvSpPr>
        <p:spPr>
          <a:xfrm>
            <a:off x="9620383" y="7191143"/>
            <a:ext cx="5160302" cy="1354176"/>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lgn="ctr">
              <a:tabLst>
                <a:tab pos="338138" algn="l"/>
              </a:tabLst>
            </a:pPr>
            <a:r>
              <a:rPr lang="en-US" b="1" spc="200" dirty="0" err="1">
                <a:solidFill>
                  <a:srgbClr val="79B1FF"/>
                </a:solidFill>
                <a:latin typeface="Lato" charset="0"/>
                <a:ea typeface="Lato" charset="0"/>
                <a:cs typeface="Lato" charset="0"/>
              </a:rPr>
              <a:t>j</a:t>
            </a:r>
            <a:r>
              <a:rPr lang="en-US" b="1" spc="200" dirty="0" err="1" smtClean="0">
                <a:solidFill>
                  <a:srgbClr val="79B1FF"/>
                </a:solidFill>
                <a:latin typeface="Lato" charset="0"/>
                <a:ea typeface="Lato" charset="0"/>
                <a:cs typeface="Lato" charset="0"/>
              </a:rPr>
              <a:t>eff</a:t>
            </a:r>
            <a:r>
              <a:rPr lang="en-US" b="1" spc="200" dirty="0" smtClean="0">
                <a:solidFill>
                  <a:srgbClr val="79B1FF"/>
                </a:solidFill>
                <a:latin typeface="Lato" charset="0"/>
                <a:ea typeface="Lato" charset="0"/>
                <a:cs typeface="Lato" charset="0"/>
              </a:rPr>
              <a:t> ploughman</a:t>
            </a:r>
          </a:p>
          <a:p>
            <a:pPr algn="ctr">
              <a:tabLst>
                <a:tab pos="338138" algn="l"/>
              </a:tabLst>
            </a:pPr>
            <a:r>
              <a:rPr lang="en-US" b="1" spc="200" dirty="0" err="1" smtClean="0">
                <a:solidFill>
                  <a:srgbClr val="79B1FF"/>
                </a:solidFill>
                <a:latin typeface="Lato" charset="0"/>
                <a:ea typeface="Lato" charset="0"/>
                <a:cs typeface="Lato" charset="0"/>
              </a:rPr>
              <a:t>jeff@immutability.io</a:t>
            </a:r>
            <a:endParaRPr lang="en-US" b="1" spc="200" dirty="0" smtClean="0">
              <a:solidFill>
                <a:srgbClr val="79B1FF"/>
              </a:solidFill>
              <a:latin typeface="Lato" charset="0"/>
              <a:ea typeface="Lato" charset="0"/>
              <a:cs typeface="Lato" charset="0"/>
            </a:endParaRPr>
          </a:p>
        </p:txBody>
      </p:sp>
    </p:spTree>
    <p:extLst>
      <p:ext uri="{BB962C8B-B14F-4D97-AF65-F5344CB8AC3E}">
        <p14:creationId xmlns:p14="http://schemas.microsoft.com/office/powerpoint/2010/main" val="1230769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1074057"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VAULT OVERVIEW</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1323" y="3848499"/>
            <a:ext cx="14785056" cy="8291620"/>
          </a:xfrm>
          <a:prstGeom prst="rect">
            <a:avLst/>
          </a:prstGeom>
        </p:spPr>
      </p:pic>
    </p:spTree>
    <p:extLst>
      <p:ext uri="{BB962C8B-B14F-4D97-AF65-F5344CB8AC3E}">
        <p14:creationId xmlns:p14="http://schemas.microsoft.com/office/powerpoint/2010/main" val="20683255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5657556"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VAULT AUTHENTICATION</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1323" y="3150003"/>
            <a:ext cx="13443626" cy="9298507"/>
          </a:xfrm>
          <a:prstGeom prst="rect">
            <a:avLst/>
          </a:prstGeom>
        </p:spPr>
      </p:pic>
    </p:spTree>
    <p:extLst>
      <p:ext uri="{BB962C8B-B14F-4D97-AF65-F5344CB8AC3E}">
        <p14:creationId xmlns:p14="http://schemas.microsoft.com/office/powerpoint/2010/main" val="116508667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0022616"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VAULT PLUGINS</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grpSp>
        <p:nvGrpSpPr>
          <p:cNvPr id="6" name="Group 5"/>
          <p:cNvGrpSpPr/>
          <p:nvPr/>
        </p:nvGrpSpPr>
        <p:grpSpPr>
          <a:xfrm>
            <a:off x="6831323" y="3907071"/>
            <a:ext cx="12980677" cy="5537201"/>
            <a:chOff x="8166100" y="6858000"/>
            <a:chExt cx="9715500" cy="4279900"/>
          </a:xfrm>
        </p:grpSpPr>
        <p:sp>
          <p:nvSpPr>
            <p:cNvPr id="5" name="Rectangle 4"/>
            <p:cNvSpPr/>
            <p:nvPr/>
          </p:nvSpPr>
          <p:spPr>
            <a:xfrm>
              <a:off x="8166100" y="6858000"/>
              <a:ext cx="9715500" cy="4279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704262" y="7321550"/>
              <a:ext cx="8639175" cy="3352800"/>
            </a:xfrm>
            <a:prstGeom prst="rect">
              <a:avLst/>
            </a:prstGeom>
          </p:spPr>
        </p:pic>
      </p:grpSp>
    </p:spTree>
    <p:extLst>
      <p:ext uri="{BB962C8B-B14F-4D97-AF65-F5344CB8AC3E}">
        <p14:creationId xmlns:p14="http://schemas.microsoft.com/office/powerpoint/2010/main" val="13605295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4"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9243108"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THE USE CASE</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5"/>
          <a:stretch>
            <a:fillRect/>
          </a:stretch>
        </p:blipFill>
        <p:spPr>
          <a:xfrm>
            <a:off x="793095" y="919221"/>
            <a:ext cx="4461565" cy="4461565"/>
          </a:xfrm>
          <a:prstGeom prst="rect">
            <a:avLst/>
          </a:prstGeom>
        </p:spPr>
      </p:pic>
      <p:pic>
        <p:nvPicPr>
          <p:cNvPr id="5" name="videoplayback.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831323" y="2943547"/>
            <a:ext cx="10659009" cy="7781076"/>
          </a:xfrm>
          <a:prstGeom prst="rect">
            <a:avLst/>
          </a:prstGeom>
        </p:spPr>
      </p:pic>
    </p:spTree>
    <p:extLst>
      <p:ext uri="{BB962C8B-B14F-4D97-AF65-F5344CB8AC3E}">
        <p14:creationId xmlns:p14="http://schemas.microsoft.com/office/powerpoint/2010/main" val="111083971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4"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9243108"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THE USE CASE</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8850" y="4305300"/>
            <a:ext cx="5842000" cy="51054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1245" y="6019800"/>
            <a:ext cx="6375400" cy="1676400"/>
          </a:xfrm>
          <a:prstGeom prst="rect">
            <a:avLst/>
          </a:prstGeom>
        </p:spPr>
      </p:pic>
    </p:spTree>
    <p:extLst>
      <p:ext uri="{BB962C8B-B14F-4D97-AF65-F5344CB8AC3E}">
        <p14:creationId xmlns:p14="http://schemas.microsoft.com/office/powerpoint/2010/main" val="126983394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4"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6585310"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VAULT ETHEREUM PLUGIN</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8850" y="3419272"/>
            <a:ext cx="9086394" cy="7772400"/>
          </a:xfrm>
          <a:prstGeom prst="rect">
            <a:avLst/>
          </a:prstGeom>
        </p:spPr>
      </p:pic>
    </p:spTree>
    <p:extLst>
      <p:ext uri="{BB962C8B-B14F-4D97-AF65-F5344CB8AC3E}">
        <p14:creationId xmlns:p14="http://schemas.microsoft.com/office/powerpoint/2010/main" val="47028544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solidFill>
                <a:schemeClr val="bg1"/>
              </a:solidFill>
              <a:latin typeface="Lato Bold"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solidFill>
                <a:schemeClr val="bg1"/>
              </a:solidFill>
              <a:latin typeface="Lato Bold" charset="0"/>
            </a:endParaRPr>
          </a:p>
        </p:txBody>
      </p:sp>
      <p:sp>
        <p:nvSpPr>
          <p:cNvPr id="11" name="Rectangle 10"/>
          <p:cNvSpPr/>
          <p:nvPr/>
        </p:nvSpPr>
        <p:spPr>
          <a:xfrm>
            <a:off x="5459978" y="7851350"/>
            <a:ext cx="12871516" cy="172350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lgn="ctr">
              <a:tabLst>
                <a:tab pos="338138" algn="l"/>
              </a:tabLst>
            </a:pPr>
            <a:r>
              <a:rPr lang="en-US" sz="9600" b="1" spc="200" dirty="0" smtClean="0">
                <a:solidFill>
                  <a:srgbClr val="79B1FF"/>
                </a:solidFill>
                <a:latin typeface="Sifonn Pro" charset="0"/>
                <a:ea typeface="Sifonn Pro" charset="0"/>
                <a:cs typeface="Sifonn Pro" charset="0"/>
              </a:rPr>
              <a:t>VAULT QUESTIONS?</a:t>
            </a:r>
          </a:p>
        </p:txBody>
      </p:sp>
      <p:pic>
        <p:nvPicPr>
          <p:cNvPr id="7" name="Picture Placeholder 6"/>
          <p:cNvPicPr>
            <a:picLocks noChangeAspect="1"/>
          </p:cNvPicPr>
          <p:nvPr/>
        </p:nvPicPr>
        <p:blipFill>
          <a:blip r:embed="rId3"/>
          <a:stretch>
            <a:fillRect/>
          </a:stretch>
        </p:blipFill>
        <p:spPr>
          <a:xfrm>
            <a:off x="10156387" y="3514378"/>
            <a:ext cx="3478696" cy="3478696"/>
          </a:xfrm>
          <a:prstGeom prst="rect">
            <a:avLst/>
          </a:prstGeom>
        </p:spPr>
      </p:pic>
    </p:spTree>
    <p:extLst>
      <p:ext uri="{BB962C8B-B14F-4D97-AF65-F5344CB8AC3E}">
        <p14:creationId xmlns:p14="http://schemas.microsoft.com/office/powerpoint/2010/main" val="232056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solidFill>
                <a:schemeClr val="bg1"/>
              </a:solidFill>
              <a:latin typeface="Lato Bold"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solidFill>
                <a:schemeClr val="bg1"/>
              </a:solidFill>
              <a:latin typeface="Lato Bold" charset="0"/>
            </a:endParaRPr>
          </a:p>
        </p:txBody>
      </p:sp>
      <p:sp>
        <p:nvSpPr>
          <p:cNvPr id="11" name="Rectangle 10"/>
          <p:cNvSpPr/>
          <p:nvPr/>
        </p:nvSpPr>
        <p:spPr>
          <a:xfrm>
            <a:off x="5774375" y="7176487"/>
            <a:ext cx="12651135" cy="264683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tabLst>
                <a:tab pos="338138" algn="l"/>
              </a:tabLst>
            </a:pPr>
            <a:r>
              <a:rPr lang="en-US" sz="15600" b="1" spc="200" dirty="0">
                <a:solidFill>
                  <a:srgbClr val="79B1FF"/>
                </a:solidFill>
                <a:latin typeface="Sifonn Pro" charset="0"/>
                <a:ea typeface="Sifonn Pro" charset="0"/>
                <a:cs typeface="Sifonn Pro" charset="0"/>
              </a:rPr>
              <a:t>DEMO TIME</a:t>
            </a:r>
            <a:endParaRPr lang="en-US" sz="15600" b="1" spc="200" dirty="0" smtClean="0">
              <a:solidFill>
                <a:srgbClr val="79B1FF"/>
              </a:solidFill>
              <a:latin typeface="Sifonn Pro" charset="0"/>
              <a:ea typeface="Sifonn Pro" charset="0"/>
              <a:cs typeface="Sifonn Pro" charset="0"/>
            </a:endParaRPr>
          </a:p>
        </p:txBody>
      </p:sp>
      <p:pic>
        <p:nvPicPr>
          <p:cNvPr id="7" name="Picture Placeholder 6"/>
          <p:cNvPicPr>
            <a:picLocks noChangeAspect="1"/>
          </p:cNvPicPr>
          <p:nvPr/>
        </p:nvPicPr>
        <p:blipFill>
          <a:blip r:embed="rId3"/>
          <a:stretch>
            <a:fillRect/>
          </a:stretch>
        </p:blipFill>
        <p:spPr>
          <a:xfrm>
            <a:off x="10156387" y="3514378"/>
            <a:ext cx="3478696" cy="3478696"/>
          </a:xfrm>
          <a:prstGeom prst="rect">
            <a:avLst/>
          </a:prstGeom>
        </p:spPr>
      </p:pic>
    </p:spTree>
    <p:extLst>
      <p:ext uri="{BB962C8B-B14F-4D97-AF65-F5344CB8AC3E}">
        <p14:creationId xmlns:p14="http://schemas.microsoft.com/office/powerpoint/2010/main" val="995818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9B1FF"/>
        </a:solidFill>
        <a:effectLst/>
      </p:bgPr>
    </p:bg>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latin typeface="Lato Bold"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latin typeface="Lato Bold" charset="0"/>
            </a:endParaRPr>
          </a:p>
        </p:txBody>
      </p:sp>
      <p:sp>
        <p:nvSpPr>
          <p:cNvPr id="7" name="Rectangle 6"/>
          <p:cNvSpPr/>
          <p:nvPr/>
        </p:nvSpPr>
        <p:spPr>
          <a:xfrm>
            <a:off x="7989701" y="8086848"/>
            <a:ext cx="7890217" cy="1354176"/>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tabLst>
                <a:tab pos="338138" algn="l"/>
              </a:tabLst>
            </a:pPr>
            <a:r>
              <a:rPr lang="en-US" sz="7200" b="1" kern="0" cap="all" spc="300" dirty="0" smtClean="0">
                <a:solidFill>
                  <a:schemeClr val="bg1"/>
                </a:solidFill>
                <a:latin typeface="Lato Bold" charset="0"/>
                <a:ea typeface="Lato Bold" charset="0"/>
                <a:cs typeface="Lato Bold" charset="0"/>
                <a:hlinkClick r:id="rId3"/>
              </a:rPr>
              <a:t>PREREQUISITES</a:t>
            </a:r>
            <a:endParaRPr lang="en-US" sz="7200" b="1" kern="0" cap="all" spc="300" dirty="0">
              <a:solidFill>
                <a:schemeClr val="bg1"/>
              </a:solidFill>
              <a:latin typeface="Lato Bold" charset="0"/>
              <a:ea typeface="Lato Bold" charset="0"/>
              <a:cs typeface="Lato Bold"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3560" y="3547717"/>
            <a:ext cx="4762500" cy="4762500"/>
          </a:xfrm>
          <a:prstGeom prst="rect">
            <a:avLst/>
          </a:prstGeom>
        </p:spPr>
      </p:pic>
    </p:spTree>
    <p:extLst>
      <p:ext uri="{BB962C8B-B14F-4D97-AF65-F5344CB8AC3E}">
        <p14:creationId xmlns:p14="http://schemas.microsoft.com/office/powerpoint/2010/main" val="1442590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9B1FF"/>
        </a:solidFill>
        <a:effectLst/>
      </p:bgPr>
    </p:bg>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latin typeface="Lato Bold"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latin typeface="Lato Bold"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249" y="3059871"/>
            <a:ext cx="4338127" cy="4601817"/>
          </a:xfrm>
          <a:prstGeom prst="rect">
            <a:avLst/>
          </a:prstGeom>
        </p:spPr>
      </p:pic>
      <p:sp>
        <p:nvSpPr>
          <p:cNvPr id="7" name="Rectangle 6"/>
          <p:cNvSpPr/>
          <p:nvPr/>
        </p:nvSpPr>
        <p:spPr>
          <a:xfrm>
            <a:off x="2271253" y="8741703"/>
            <a:ext cx="21789173" cy="1107955"/>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243798" tIns="121900" rIns="243798" bIns="121900" rtlCol="0" anchor="ctr">
            <a:spAutoFit/>
          </a:bodyPr>
          <a:lstStyle/>
          <a:p>
            <a:pPr>
              <a:tabLst>
                <a:tab pos="338138" algn="l"/>
              </a:tabLst>
            </a:pPr>
            <a:r>
              <a:rPr lang="en-US" sz="5600" b="1" kern="0" cap="all" spc="300" dirty="0" smtClean="0">
                <a:solidFill>
                  <a:schemeClr val="bg1"/>
                </a:solidFill>
                <a:latin typeface="Lato Bold" charset="0"/>
                <a:ea typeface="Lato Bold" charset="0"/>
                <a:cs typeface="Lato Bold" charset="0"/>
                <a:hlinkClick r:id="rId4"/>
              </a:rPr>
              <a:t>INSTALL </a:t>
            </a:r>
            <a:r>
              <a:rPr lang="en-US" sz="5600" b="1" kern="0" cap="all" spc="300" dirty="0" err="1" smtClean="0">
                <a:solidFill>
                  <a:schemeClr val="bg1"/>
                </a:solidFill>
                <a:latin typeface="Lato Bold" charset="0"/>
                <a:ea typeface="Lato Bold" charset="0"/>
                <a:cs typeface="Lato Bold" charset="0"/>
                <a:hlinkClick r:id="rId4"/>
              </a:rPr>
              <a:t>HashiCorp</a:t>
            </a:r>
            <a:r>
              <a:rPr lang="en-US" sz="5600" b="1" kern="0" cap="all" spc="300" dirty="0" smtClean="0">
                <a:solidFill>
                  <a:schemeClr val="bg1"/>
                </a:solidFill>
                <a:latin typeface="Lato Bold" charset="0"/>
                <a:ea typeface="Lato Bold" charset="0"/>
                <a:cs typeface="Lato Bold" charset="0"/>
                <a:hlinkClick r:id="rId4"/>
              </a:rPr>
              <a:t> Vault AND ETHEREUM PLUGIN</a:t>
            </a:r>
            <a:endParaRPr lang="en-US" sz="5600" b="1" kern="0" cap="all" spc="300" dirty="0">
              <a:solidFill>
                <a:schemeClr val="bg1"/>
              </a:solidFill>
              <a:latin typeface="Lato Bold" charset="0"/>
              <a:ea typeface="Lato Bold" charset="0"/>
              <a:cs typeface="Lato Bold" charset="0"/>
            </a:endParaRPr>
          </a:p>
        </p:txBody>
      </p:sp>
    </p:spTree>
    <p:extLst>
      <p:ext uri="{BB962C8B-B14F-4D97-AF65-F5344CB8AC3E}">
        <p14:creationId xmlns:p14="http://schemas.microsoft.com/office/powerpoint/2010/main" val="486277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9B1FF"/>
        </a:solidFill>
        <a:effectLst/>
      </p:bgPr>
    </p:bg>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latin typeface="Lato Bold"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latin typeface="Lato Bold"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400" y="5368533"/>
            <a:ext cx="2820202" cy="2991626"/>
          </a:xfrm>
          <a:prstGeom prst="rect">
            <a:avLst/>
          </a:prstGeom>
        </p:spPr>
      </p:pic>
      <p:sp>
        <p:nvSpPr>
          <p:cNvPr id="10" name="Rectangle 9"/>
          <p:cNvSpPr/>
          <p:nvPr/>
        </p:nvSpPr>
        <p:spPr>
          <a:xfrm>
            <a:off x="10016623" y="5756371"/>
            <a:ext cx="1508662" cy="2215951"/>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tabLst>
                <a:tab pos="338138" algn="l"/>
              </a:tabLst>
            </a:pPr>
            <a:r>
              <a:rPr lang="en-US" sz="12800" b="1" kern="0" spc="500" dirty="0" smtClean="0">
                <a:solidFill>
                  <a:schemeClr val="bg1"/>
                </a:solidFill>
                <a:latin typeface="Lato Bold" charset="0"/>
                <a:ea typeface="Lato Bold" charset="0"/>
                <a:cs typeface="Lato Bold" charset="0"/>
              </a:rPr>
              <a:t>+</a:t>
            </a:r>
            <a:endParaRPr lang="en-US" sz="12800" b="1" kern="0" spc="500" dirty="0">
              <a:solidFill>
                <a:schemeClr val="bg1"/>
              </a:solidFill>
              <a:latin typeface="Lato Bold" charset="0"/>
              <a:ea typeface="Lato Bold" charset="0"/>
              <a:cs typeface="Lato Bold"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3406" y="4362446"/>
            <a:ext cx="6350000" cy="5003800"/>
          </a:xfrm>
          <a:prstGeom prst="rect">
            <a:avLst/>
          </a:prstGeom>
        </p:spPr>
      </p:pic>
    </p:spTree>
    <p:extLst>
      <p:ext uri="{BB962C8B-B14F-4D97-AF65-F5344CB8AC3E}">
        <p14:creationId xmlns:p14="http://schemas.microsoft.com/office/powerpoint/2010/main" val="1371499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6306342"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ADD MFA</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6" name="TextBox 5"/>
          <p:cNvSpPr txBox="1"/>
          <p:nvPr/>
        </p:nvSpPr>
        <p:spPr>
          <a:xfrm>
            <a:off x="6718850" y="3620423"/>
            <a:ext cx="13831658" cy="8032968"/>
          </a:xfrm>
          <a:prstGeom prst="rect">
            <a:avLst/>
          </a:prstGeom>
          <a:solidFill>
            <a:srgbClr val="666666"/>
          </a:solidFill>
        </p:spPr>
        <p:txBody>
          <a:bodyPr wrap="square" rtlCol="0">
            <a:spAutoFit/>
          </a:bodyPr>
          <a:lstStyle/>
          <a:p>
            <a:pPr marL="457200">
              <a:lnSpc>
                <a:spcPct val="150000"/>
              </a:lnSpc>
            </a:pPr>
            <a:endParaRPr lang="en-US" sz="2000" b="1"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000" b="1" dirty="0" smtClean="0">
                <a:solidFill>
                  <a:srgbClr val="79B1FF"/>
                </a:solidFill>
                <a:latin typeface="Roboto Mono for Powerline" charset="0"/>
                <a:ea typeface="Roboto Mono for Powerline" charset="0"/>
                <a:cs typeface="Roboto Mono for Powerline" charset="0"/>
              </a:rPr>
              <a:t>$ export </a:t>
            </a:r>
            <a:r>
              <a:rPr lang="en-US" sz="2000" b="1" dirty="0">
                <a:solidFill>
                  <a:srgbClr val="79B1FF"/>
                </a:solidFill>
                <a:latin typeface="Roboto Mono for Powerline" charset="0"/>
                <a:ea typeface="Roboto Mono for Powerline" charset="0"/>
                <a:cs typeface="Roboto Mono for Powerline" charset="0"/>
              </a:rPr>
              <a:t>VAULT_TOKEN=$(</a:t>
            </a:r>
            <a:r>
              <a:rPr lang="en-US" sz="2000" b="1" dirty="0" err="1">
                <a:solidFill>
                  <a:srgbClr val="79B1FF"/>
                </a:solidFill>
                <a:latin typeface="Roboto Mono for Powerline" charset="0"/>
                <a:ea typeface="Roboto Mono for Powerline" charset="0"/>
                <a:cs typeface="Roboto Mono for Powerline" charset="0"/>
              </a:rPr>
              <a:t>keybase</a:t>
            </a:r>
            <a:r>
              <a:rPr lang="en-US" sz="2000" b="1" dirty="0">
                <a:solidFill>
                  <a:srgbClr val="79B1FF"/>
                </a:solidFill>
                <a:latin typeface="Roboto Mono for Powerline" charset="0"/>
                <a:ea typeface="Roboto Mono for Powerline" charset="0"/>
                <a:cs typeface="Roboto Mono for Powerline" charset="0"/>
              </a:rPr>
              <a:t> decrypt -</a:t>
            </a:r>
            <a:r>
              <a:rPr lang="en-US" sz="2000" b="1" dirty="0" err="1">
                <a:solidFill>
                  <a:srgbClr val="79B1FF"/>
                </a:solidFill>
                <a:latin typeface="Roboto Mono for Powerline" charset="0"/>
                <a:ea typeface="Roboto Mono for Powerline" charset="0"/>
                <a:cs typeface="Roboto Mono for Powerline" charset="0"/>
              </a:rPr>
              <a:t>i</a:t>
            </a:r>
            <a:r>
              <a:rPr lang="en-US" sz="2000" b="1" dirty="0">
                <a:solidFill>
                  <a:srgbClr val="79B1FF"/>
                </a:solidFill>
                <a:latin typeface="Roboto Mono for Powerline" charset="0"/>
                <a:ea typeface="Roboto Mono for Powerline" charset="0"/>
                <a:cs typeface="Roboto Mono for Powerline" charset="0"/>
              </a:rPr>
              <a:t> $KEYBASE_USER"_</a:t>
            </a:r>
            <a:r>
              <a:rPr lang="en-US" sz="2000" b="1" dirty="0" err="1">
                <a:solidFill>
                  <a:srgbClr val="79B1FF"/>
                </a:solidFill>
                <a:latin typeface="Roboto Mono for Powerline" charset="0"/>
                <a:ea typeface="Roboto Mono for Powerline" charset="0"/>
                <a:cs typeface="Roboto Mono for Powerline" charset="0"/>
              </a:rPr>
              <a:t>VAULT_TOKEN.txt</a:t>
            </a:r>
            <a:r>
              <a:rPr lang="en-US" sz="2000" b="1" dirty="0" smtClean="0">
                <a:solidFill>
                  <a:srgbClr val="79B1FF"/>
                </a:solidFill>
                <a:latin typeface="Roboto Mono for Powerline" charset="0"/>
                <a:ea typeface="Roboto Mono for Powerline" charset="0"/>
                <a:cs typeface="Roboto Mono for Powerline" charset="0"/>
              </a:rPr>
              <a:t>")</a:t>
            </a: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vault </a:t>
            </a:r>
            <a:r>
              <a:rPr lang="en-US" sz="2000" b="1" dirty="0">
                <a:solidFill>
                  <a:srgbClr val="79B1FF"/>
                </a:solidFill>
                <a:latin typeface="Roboto Mono for Powerline" charset="0"/>
                <a:ea typeface="Roboto Mono for Powerline" charset="0"/>
                <a:cs typeface="Roboto Mono for Powerline" charset="0"/>
              </a:rPr>
              <a:t>policy-write </a:t>
            </a:r>
            <a:r>
              <a:rPr lang="en-US" sz="2000" b="1" dirty="0" err="1">
                <a:solidFill>
                  <a:srgbClr val="79B1FF"/>
                </a:solidFill>
                <a:latin typeface="Roboto Mono for Powerline" charset="0"/>
                <a:ea typeface="Roboto Mono for Powerline" charset="0"/>
                <a:cs typeface="Roboto Mono for Powerline" charset="0"/>
              </a:rPr>
              <a:t>ethereum_root</a:t>
            </a:r>
            <a:r>
              <a:rPr lang="en-US" sz="2000" b="1" dirty="0">
                <a:solidFill>
                  <a:srgbClr val="79B1FF"/>
                </a:solidFill>
                <a:latin typeface="Roboto Mono for Powerline" charset="0"/>
                <a:ea typeface="Roboto Mono for Powerline" charset="0"/>
                <a:cs typeface="Roboto Mono for Powerline" charset="0"/>
              </a:rPr>
              <a:t> </a:t>
            </a:r>
            <a:r>
              <a:rPr lang="en-US" sz="2000" b="1" dirty="0" err="1" smtClean="0">
                <a:solidFill>
                  <a:srgbClr val="79B1FF"/>
                </a:solidFill>
                <a:latin typeface="Roboto Mono for Powerline" charset="0"/>
                <a:ea typeface="Roboto Mono for Powerline" charset="0"/>
                <a:cs typeface="Roboto Mono for Powerline" charset="0"/>
              </a:rPr>
              <a:t>ethereum_root.hcl</a:t>
            </a:r>
            <a:endParaRPr lang="en-US" sz="20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vault </a:t>
            </a:r>
            <a:r>
              <a:rPr lang="en-US" sz="2000" b="1" dirty="0" err="1">
                <a:solidFill>
                  <a:srgbClr val="79B1FF"/>
                </a:solidFill>
                <a:latin typeface="Roboto Mono for Powerline" charset="0"/>
                <a:ea typeface="Roboto Mono for Powerline" charset="0"/>
                <a:cs typeface="Roboto Mono for Powerline" charset="0"/>
              </a:rPr>
              <a:t>auth</a:t>
            </a:r>
            <a:r>
              <a:rPr lang="en-US" sz="2000" b="1" dirty="0">
                <a:solidFill>
                  <a:srgbClr val="79B1FF"/>
                </a:solidFill>
                <a:latin typeface="Roboto Mono for Powerline" charset="0"/>
                <a:ea typeface="Roboto Mono for Powerline" charset="0"/>
                <a:cs typeface="Roboto Mono for Powerline" charset="0"/>
              </a:rPr>
              <a:t>-enable </a:t>
            </a:r>
            <a:r>
              <a:rPr lang="en-US" sz="2000" b="1" dirty="0" err="1" smtClean="0">
                <a:solidFill>
                  <a:srgbClr val="79B1FF"/>
                </a:solidFill>
                <a:latin typeface="Roboto Mono for Powerline" charset="0"/>
                <a:ea typeface="Roboto Mono for Powerline" charset="0"/>
                <a:cs typeface="Roboto Mono for Powerline" charset="0"/>
              </a:rPr>
              <a:t>github</a:t>
            </a:r>
            <a:endParaRPr lang="en-US" sz="20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vault </a:t>
            </a:r>
            <a:r>
              <a:rPr lang="en-US" sz="2000" b="1" dirty="0">
                <a:solidFill>
                  <a:srgbClr val="79B1FF"/>
                </a:solidFill>
                <a:latin typeface="Roboto Mono for Powerline" charset="0"/>
                <a:ea typeface="Roboto Mono for Powerline" charset="0"/>
                <a:cs typeface="Roboto Mono for Powerline" charset="0"/>
              </a:rPr>
              <a:t>write </a:t>
            </a:r>
            <a:r>
              <a:rPr lang="en-US" sz="2000" b="1" dirty="0" err="1">
                <a:solidFill>
                  <a:srgbClr val="79B1FF"/>
                </a:solidFill>
                <a:latin typeface="Roboto Mono for Powerline" charset="0"/>
                <a:ea typeface="Roboto Mono for Powerline" charset="0"/>
                <a:cs typeface="Roboto Mono for Powerline" charset="0"/>
              </a:rPr>
              <a:t>auth</a:t>
            </a:r>
            <a:r>
              <a:rPr lang="en-US" sz="2000" b="1" dirty="0">
                <a:solidFill>
                  <a:srgbClr val="79B1FF"/>
                </a:solidFill>
                <a:latin typeface="Roboto Mono for Powerline" charset="0"/>
                <a:ea typeface="Roboto Mono for Powerline" charset="0"/>
                <a:cs typeface="Roboto Mono for Powerline" charset="0"/>
              </a:rPr>
              <a:t>/</a:t>
            </a:r>
            <a:r>
              <a:rPr lang="en-US" sz="2000" b="1" dirty="0" err="1">
                <a:solidFill>
                  <a:srgbClr val="79B1FF"/>
                </a:solidFill>
                <a:latin typeface="Roboto Mono for Powerline" charset="0"/>
                <a:ea typeface="Roboto Mono for Powerline" charset="0"/>
                <a:cs typeface="Roboto Mono for Powerline" charset="0"/>
              </a:rPr>
              <a:t>github</a:t>
            </a:r>
            <a:r>
              <a:rPr lang="en-US" sz="2000" b="1" dirty="0">
                <a:solidFill>
                  <a:srgbClr val="79B1FF"/>
                </a:solidFill>
                <a:latin typeface="Roboto Mono for Powerline" charset="0"/>
                <a:ea typeface="Roboto Mono for Powerline" charset="0"/>
                <a:cs typeface="Roboto Mono for Powerline" charset="0"/>
              </a:rPr>
              <a:t>/</a:t>
            </a:r>
            <a:r>
              <a:rPr lang="en-US" sz="2000" b="1" dirty="0" err="1">
                <a:solidFill>
                  <a:srgbClr val="79B1FF"/>
                </a:solidFill>
                <a:latin typeface="Roboto Mono for Powerline" charset="0"/>
                <a:ea typeface="Roboto Mono for Powerline" charset="0"/>
                <a:cs typeface="Roboto Mono for Powerline" charset="0"/>
              </a:rPr>
              <a:t>config</a:t>
            </a:r>
            <a:r>
              <a:rPr lang="en-US" sz="2000" b="1" dirty="0">
                <a:solidFill>
                  <a:srgbClr val="79B1FF"/>
                </a:solidFill>
                <a:latin typeface="Roboto Mono for Powerline" charset="0"/>
                <a:ea typeface="Roboto Mono for Powerline" charset="0"/>
                <a:cs typeface="Roboto Mono for Powerline" charset="0"/>
              </a:rPr>
              <a:t> organization=$GITHUB_ORG </a:t>
            </a:r>
            <a:r>
              <a:rPr lang="en-US" sz="2000" b="1" dirty="0" err="1">
                <a:solidFill>
                  <a:srgbClr val="79B1FF"/>
                </a:solidFill>
                <a:latin typeface="Roboto Mono for Powerline" charset="0"/>
                <a:ea typeface="Roboto Mono for Powerline" charset="0"/>
                <a:cs typeface="Roboto Mono for Powerline" charset="0"/>
              </a:rPr>
              <a:t>max_ttl</a:t>
            </a:r>
            <a:r>
              <a:rPr lang="en-US" sz="2000" b="1" dirty="0">
                <a:solidFill>
                  <a:srgbClr val="79B1FF"/>
                </a:solidFill>
                <a:latin typeface="Roboto Mono for Powerline" charset="0"/>
                <a:ea typeface="Roboto Mono for Powerline" charset="0"/>
                <a:cs typeface="Roboto Mono for Powerline" charset="0"/>
              </a:rPr>
              <a:t>="1h" </a:t>
            </a:r>
            <a:r>
              <a:rPr lang="en-US" sz="2000" b="1" dirty="0" err="1">
                <a:solidFill>
                  <a:srgbClr val="79B1FF"/>
                </a:solidFill>
                <a:latin typeface="Roboto Mono for Powerline" charset="0"/>
                <a:ea typeface="Roboto Mono for Powerline" charset="0"/>
                <a:cs typeface="Roboto Mono for Powerline" charset="0"/>
              </a:rPr>
              <a:t>ttl</a:t>
            </a:r>
            <a:r>
              <a:rPr lang="en-US" sz="2000" b="1" dirty="0">
                <a:solidFill>
                  <a:srgbClr val="79B1FF"/>
                </a:solidFill>
                <a:latin typeface="Roboto Mono for Powerline" charset="0"/>
                <a:ea typeface="Roboto Mono for Powerline" charset="0"/>
                <a:cs typeface="Roboto Mono for Powerline" charset="0"/>
              </a:rPr>
              <a:t>="</a:t>
            </a:r>
            <a:r>
              <a:rPr lang="en-US" sz="2000" b="1" dirty="0" smtClean="0">
                <a:solidFill>
                  <a:srgbClr val="79B1FF"/>
                </a:solidFill>
                <a:latin typeface="Roboto Mono for Powerline" charset="0"/>
                <a:ea typeface="Roboto Mono for Powerline" charset="0"/>
                <a:cs typeface="Roboto Mono for Powerline" charset="0"/>
              </a:rPr>
              <a:t>1h”</a:t>
            </a: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vault </a:t>
            </a:r>
            <a:r>
              <a:rPr lang="en-US" sz="2000" b="1" dirty="0">
                <a:solidFill>
                  <a:srgbClr val="79B1FF"/>
                </a:solidFill>
                <a:latin typeface="Roboto Mono for Powerline" charset="0"/>
                <a:ea typeface="Roboto Mono for Powerline" charset="0"/>
                <a:cs typeface="Roboto Mono for Powerline" charset="0"/>
              </a:rPr>
              <a:t>write </a:t>
            </a:r>
            <a:r>
              <a:rPr lang="en-US" sz="2000" b="1" dirty="0" err="1">
                <a:solidFill>
                  <a:srgbClr val="79B1FF"/>
                </a:solidFill>
                <a:latin typeface="Roboto Mono for Powerline" charset="0"/>
                <a:ea typeface="Roboto Mono for Powerline" charset="0"/>
                <a:cs typeface="Roboto Mono for Powerline" charset="0"/>
              </a:rPr>
              <a:t>auth</a:t>
            </a:r>
            <a:r>
              <a:rPr lang="en-US" sz="2000" b="1" dirty="0">
                <a:solidFill>
                  <a:srgbClr val="79B1FF"/>
                </a:solidFill>
                <a:latin typeface="Roboto Mono for Powerline" charset="0"/>
                <a:ea typeface="Roboto Mono for Powerline" charset="0"/>
                <a:cs typeface="Roboto Mono for Powerline" charset="0"/>
              </a:rPr>
              <a:t>/</a:t>
            </a:r>
            <a:r>
              <a:rPr lang="en-US" sz="2000" b="1" dirty="0" err="1">
                <a:solidFill>
                  <a:srgbClr val="79B1FF"/>
                </a:solidFill>
                <a:latin typeface="Roboto Mono for Powerline" charset="0"/>
                <a:ea typeface="Roboto Mono for Powerline" charset="0"/>
                <a:cs typeface="Roboto Mono for Powerline" charset="0"/>
              </a:rPr>
              <a:t>github</a:t>
            </a:r>
            <a:r>
              <a:rPr lang="en-US" sz="2000" b="1" dirty="0">
                <a:solidFill>
                  <a:srgbClr val="79B1FF"/>
                </a:solidFill>
                <a:latin typeface="Roboto Mono for Powerline" charset="0"/>
                <a:ea typeface="Roboto Mono for Powerline" charset="0"/>
                <a:cs typeface="Roboto Mono for Powerline" charset="0"/>
              </a:rPr>
              <a:t>/map/users/$GITHUB_USER </a:t>
            </a:r>
            <a:r>
              <a:rPr lang="en-US" sz="2000" b="1" dirty="0" smtClean="0">
                <a:solidFill>
                  <a:srgbClr val="79B1FF"/>
                </a:solidFill>
                <a:latin typeface="Roboto Mono for Powerline" charset="0"/>
                <a:ea typeface="Roboto Mono for Powerline" charset="0"/>
                <a:cs typeface="Roboto Mono for Powerline" charset="0"/>
              </a:rPr>
              <a:t>value=</a:t>
            </a:r>
            <a:r>
              <a:rPr lang="en-US" sz="2000" b="1" dirty="0" err="1" smtClean="0">
                <a:solidFill>
                  <a:srgbClr val="79B1FF"/>
                </a:solidFill>
                <a:latin typeface="Roboto Mono for Powerline" charset="0"/>
                <a:ea typeface="Roboto Mono for Powerline" charset="0"/>
                <a:cs typeface="Roboto Mono for Powerline" charset="0"/>
              </a:rPr>
              <a:t>ethereum_root</a:t>
            </a:r>
            <a:endParaRPr lang="en-US" sz="20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endParaRPr lang="en-US" sz="20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vault </a:t>
            </a:r>
            <a:r>
              <a:rPr lang="en-US" sz="2000" b="1" dirty="0">
                <a:solidFill>
                  <a:srgbClr val="79B1FF"/>
                </a:solidFill>
                <a:latin typeface="Roboto Mono for Powerline" charset="0"/>
                <a:ea typeface="Roboto Mono for Powerline" charset="0"/>
                <a:cs typeface="Roboto Mono for Powerline" charset="0"/>
              </a:rPr>
              <a:t>write </a:t>
            </a:r>
            <a:r>
              <a:rPr lang="en-US" sz="2000" b="1" dirty="0" err="1">
                <a:solidFill>
                  <a:srgbClr val="79B1FF"/>
                </a:solidFill>
                <a:latin typeface="Roboto Mono for Powerline" charset="0"/>
                <a:ea typeface="Roboto Mono for Powerline" charset="0"/>
                <a:cs typeface="Roboto Mono for Powerline" charset="0"/>
              </a:rPr>
              <a:t>auth</a:t>
            </a:r>
            <a:r>
              <a:rPr lang="en-US" sz="2000" b="1" dirty="0">
                <a:solidFill>
                  <a:srgbClr val="79B1FF"/>
                </a:solidFill>
                <a:latin typeface="Roboto Mono for Powerline" charset="0"/>
                <a:ea typeface="Roboto Mono for Powerline" charset="0"/>
                <a:cs typeface="Roboto Mono for Powerline" charset="0"/>
              </a:rPr>
              <a:t>/</a:t>
            </a:r>
            <a:r>
              <a:rPr lang="en-US" sz="2000" b="1" dirty="0" err="1">
                <a:solidFill>
                  <a:srgbClr val="79B1FF"/>
                </a:solidFill>
                <a:latin typeface="Roboto Mono for Powerline" charset="0"/>
                <a:ea typeface="Roboto Mono for Powerline" charset="0"/>
                <a:cs typeface="Roboto Mono for Powerline" charset="0"/>
              </a:rPr>
              <a:t>github</a:t>
            </a:r>
            <a:r>
              <a:rPr lang="en-US" sz="2000" b="1" dirty="0">
                <a:solidFill>
                  <a:srgbClr val="79B1FF"/>
                </a:solidFill>
                <a:latin typeface="Roboto Mono for Powerline" charset="0"/>
                <a:ea typeface="Roboto Mono for Powerline" charset="0"/>
                <a:cs typeface="Roboto Mono for Powerline" charset="0"/>
              </a:rPr>
              <a:t>/</a:t>
            </a:r>
            <a:r>
              <a:rPr lang="en-US" sz="2000" b="1" dirty="0" err="1">
                <a:solidFill>
                  <a:srgbClr val="79B1FF"/>
                </a:solidFill>
                <a:latin typeface="Roboto Mono for Powerline" charset="0"/>
                <a:ea typeface="Roboto Mono for Powerline" charset="0"/>
                <a:cs typeface="Roboto Mono for Powerline" charset="0"/>
              </a:rPr>
              <a:t>mfa_config</a:t>
            </a: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type=duo</a:t>
            </a: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vault </a:t>
            </a:r>
            <a:r>
              <a:rPr lang="en-US" sz="2000" b="1" dirty="0">
                <a:solidFill>
                  <a:srgbClr val="79B1FF"/>
                </a:solidFill>
                <a:latin typeface="Roboto Mono for Powerline" charset="0"/>
                <a:ea typeface="Roboto Mono for Powerline" charset="0"/>
                <a:cs typeface="Roboto Mono for Powerline" charset="0"/>
              </a:rPr>
              <a:t>write </a:t>
            </a:r>
            <a:r>
              <a:rPr lang="en-US" sz="2000" b="1" dirty="0" err="1">
                <a:solidFill>
                  <a:srgbClr val="79B1FF"/>
                </a:solidFill>
                <a:latin typeface="Roboto Mono for Powerline" charset="0"/>
                <a:ea typeface="Roboto Mono for Powerline" charset="0"/>
                <a:cs typeface="Roboto Mono for Powerline" charset="0"/>
              </a:rPr>
              <a:t>auth</a:t>
            </a:r>
            <a:r>
              <a:rPr lang="en-US" sz="2000" b="1" dirty="0">
                <a:solidFill>
                  <a:srgbClr val="79B1FF"/>
                </a:solidFill>
                <a:latin typeface="Roboto Mono for Powerline" charset="0"/>
                <a:ea typeface="Roboto Mono for Powerline" charset="0"/>
                <a:cs typeface="Roboto Mono for Powerline" charset="0"/>
              </a:rPr>
              <a:t>/</a:t>
            </a:r>
            <a:r>
              <a:rPr lang="en-US" sz="2000" b="1" dirty="0" err="1">
                <a:solidFill>
                  <a:srgbClr val="79B1FF"/>
                </a:solidFill>
                <a:latin typeface="Roboto Mono for Powerline" charset="0"/>
                <a:ea typeface="Roboto Mono for Powerline" charset="0"/>
                <a:cs typeface="Roboto Mono for Powerline" charset="0"/>
              </a:rPr>
              <a:t>github</a:t>
            </a:r>
            <a:r>
              <a:rPr lang="en-US" sz="2000" b="1" dirty="0">
                <a:solidFill>
                  <a:srgbClr val="79B1FF"/>
                </a:solidFill>
                <a:latin typeface="Roboto Mono for Powerline" charset="0"/>
                <a:ea typeface="Roboto Mono for Powerline" charset="0"/>
                <a:cs typeface="Roboto Mono for Powerline" charset="0"/>
              </a:rPr>
              <a:t>/duo/access \    </a:t>
            </a:r>
            <a:endParaRPr lang="en-US" sz="20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       host</a:t>
            </a:r>
            <a:r>
              <a:rPr lang="en-US" sz="2000" b="1" dirty="0">
                <a:solidFill>
                  <a:srgbClr val="79B1FF"/>
                </a:solidFill>
                <a:latin typeface="Roboto Mono for Powerline" charset="0"/>
                <a:ea typeface="Roboto Mono for Powerline" charset="0"/>
                <a:cs typeface="Roboto Mono for Powerline" charset="0"/>
              </a:rPr>
              <a:t>=$DUO_API_HOSTNAME </a:t>
            </a:r>
            <a:r>
              <a:rPr lang="en-US" sz="2000" b="1" dirty="0" smtClean="0">
                <a:solidFill>
                  <a:srgbClr val="79B1FF"/>
                </a:solidFill>
                <a:latin typeface="Roboto Mono for Powerline" charset="0"/>
                <a:ea typeface="Roboto Mono for Powerline" charset="0"/>
                <a:cs typeface="Roboto Mono for Powerline" charset="0"/>
              </a:rPr>
              <a:t>\</a:t>
            </a: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       </a:t>
            </a:r>
            <a:r>
              <a:rPr lang="en-US" sz="2000" b="1" dirty="0" err="1">
                <a:solidFill>
                  <a:srgbClr val="79B1FF"/>
                </a:solidFill>
                <a:latin typeface="Roboto Mono for Powerline" charset="0"/>
                <a:ea typeface="Roboto Mono for Powerline" charset="0"/>
                <a:cs typeface="Roboto Mono for Powerline" charset="0"/>
              </a:rPr>
              <a:t>ikey</a:t>
            </a:r>
            <a:r>
              <a:rPr lang="en-US" sz="2000" b="1" dirty="0">
                <a:solidFill>
                  <a:srgbClr val="79B1FF"/>
                </a:solidFill>
                <a:latin typeface="Roboto Mono for Powerline" charset="0"/>
                <a:ea typeface="Roboto Mono for Powerline" charset="0"/>
                <a:cs typeface="Roboto Mono for Powerline" charset="0"/>
              </a:rPr>
              <a:t>=$DUO_INTEGRATION_KEY </a:t>
            </a:r>
            <a:r>
              <a:rPr lang="en-US" sz="2000" b="1" dirty="0" smtClean="0">
                <a:solidFill>
                  <a:srgbClr val="79B1FF"/>
                </a:solidFill>
                <a:latin typeface="Roboto Mono for Powerline" charset="0"/>
                <a:ea typeface="Roboto Mono for Powerline" charset="0"/>
                <a:cs typeface="Roboto Mono for Powerline" charset="0"/>
              </a:rPr>
              <a:t>\</a:t>
            </a: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       </a:t>
            </a:r>
            <a:r>
              <a:rPr lang="en-US" sz="2000" b="1" dirty="0" err="1">
                <a:solidFill>
                  <a:srgbClr val="79B1FF"/>
                </a:solidFill>
                <a:latin typeface="Roboto Mono for Powerline" charset="0"/>
                <a:ea typeface="Roboto Mono for Powerline" charset="0"/>
                <a:cs typeface="Roboto Mono for Powerline" charset="0"/>
              </a:rPr>
              <a:t>skey</a:t>
            </a:r>
            <a:r>
              <a:rPr lang="en-US" sz="2000" b="1" dirty="0">
                <a:solidFill>
                  <a:srgbClr val="79B1FF"/>
                </a:solidFill>
                <a:latin typeface="Roboto Mono for Powerline" charset="0"/>
                <a:ea typeface="Roboto Mono for Powerline" charset="0"/>
                <a:cs typeface="Roboto Mono for Powerline" charset="0"/>
              </a:rPr>
              <a:t>=$</a:t>
            </a:r>
            <a:r>
              <a:rPr lang="en-US" sz="2000" b="1" dirty="0" smtClean="0">
                <a:solidFill>
                  <a:srgbClr val="79B1FF"/>
                </a:solidFill>
                <a:latin typeface="Roboto Mono for Powerline" charset="0"/>
                <a:ea typeface="Roboto Mono for Powerline" charset="0"/>
                <a:cs typeface="Roboto Mono for Powerline" charset="0"/>
              </a:rPr>
              <a:t>DUO_SECRET_KEY</a:t>
            </a: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vault </a:t>
            </a:r>
            <a:r>
              <a:rPr lang="en-US" sz="2000" b="1" dirty="0">
                <a:solidFill>
                  <a:srgbClr val="79B1FF"/>
                </a:solidFill>
                <a:latin typeface="Roboto Mono for Powerline" charset="0"/>
                <a:ea typeface="Roboto Mono for Powerline" charset="0"/>
                <a:cs typeface="Roboto Mono for Powerline" charset="0"/>
              </a:rPr>
              <a:t>write </a:t>
            </a:r>
            <a:r>
              <a:rPr lang="en-US" sz="2000" b="1" dirty="0" err="1">
                <a:solidFill>
                  <a:srgbClr val="79B1FF"/>
                </a:solidFill>
                <a:latin typeface="Roboto Mono for Powerline" charset="0"/>
                <a:ea typeface="Roboto Mono for Powerline" charset="0"/>
                <a:cs typeface="Roboto Mono for Powerline" charset="0"/>
              </a:rPr>
              <a:t>auth</a:t>
            </a:r>
            <a:r>
              <a:rPr lang="en-US" sz="2000" b="1" dirty="0">
                <a:solidFill>
                  <a:srgbClr val="79B1FF"/>
                </a:solidFill>
                <a:latin typeface="Roboto Mono for Powerline" charset="0"/>
                <a:ea typeface="Roboto Mono for Powerline" charset="0"/>
                <a:cs typeface="Roboto Mono for Powerline" charset="0"/>
              </a:rPr>
              <a:t>/</a:t>
            </a:r>
            <a:r>
              <a:rPr lang="en-US" sz="2000" b="1" dirty="0" err="1">
                <a:solidFill>
                  <a:srgbClr val="79B1FF"/>
                </a:solidFill>
                <a:latin typeface="Roboto Mono for Powerline" charset="0"/>
                <a:ea typeface="Roboto Mono for Powerline" charset="0"/>
                <a:cs typeface="Roboto Mono for Powerline" charset="0"/>
              </a:rPr>
              <a:t>github</a:t>
            </a:r>
            <a:r>
              <a:rPr lang="en-US" sz="2000" b="1" dirty="0">
                <a:solidFill>
                  <a:srgbClr val="79B1FF"/>
                </a:solidFill>
                <a:latin typeface="Roboto Mono for Powerline" charset="0"/>
                <a:ea typeface="Roboto Mono for Powerline" charset="0"/>
                <a:cs typeface="Roboto Mono for Powerline" charset="0"/>
              </a:rPr>
              <a:t>/duo/</a:t>
            </a:r>
            <a:r>
              <a:rPr lang="en-US" sz="2000" b="1" dirty="0" err="1">
                <a:solidFill>
                  <a:srgbClr val="79B1FF"/>
                </a:solidFill>
                <a:latin typeface="Roboto Mono for Powerline" charset="0"/>
                <a:ea typeface="Roboto Mono for Powerline" charset="0"/>
                <a:cs typeface="Roboto Mono for Powerline" charset="0"/>
              </a:rPr>
              <a:t>config</a:t>
            </a: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a:t>
            </a: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       </a:t>
            </a:r>
            <a:r>
              <a:rPr lang="en-US" sz="2000" b="1" dirty="0" err="1">
                <a:solidFill>
                  <a:srgbClr val="79B1FF"/>
                </a:solidFill>
                <a:latin typeface="Roboto Mono for Powerline" charset="0"/>
                <a:ea typeface="Roboto Mono for Powerline" charset="0"/>
                <a:cs typeface="Roboto Mono for Powerline" charset="0"/>
              </a:rPr>
              <a:t>user_agent</a:t>
            </a: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a:t>
            </a: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       </a:t>
            </a:r>
            <a:r>
              <a:rPr lang="en-US" sz="2000" b="1" dirty="0" err="1">
                <a:solidFill>
                  <a:srgbClr val="79B1FF"/>
                </a:solidFill>
                <a:latin typeface="Roboto Mono for Powerline" charset="0"/>
                <a:ea typeface="Roboto Mono for Powerline" charset="0"/>
                <a:cs typeface="Roboto Mono for Powerline" charset="0"/>
              </a:rPr>
              <a:t>username_format</a:t>
            </a:r>
            <a:r>
              <a:rPr lang="en-US" sz="2000" b="1" dirty="0">
                <a:solidFill>
                  <a:srgbClr val="79B1FF"/>
                </a:solidFill>
                <a:latin typeface="Roboto Mono for Powerline" charset="0"/>
                <a:ea typeface="Roboto Mono for Powerline" charset="0"/>
                <a:cs typeface="Roboto Mono for Powerline" charset="0"/>
              </a:rPr>
              <a:t>="%</a:t>
            </a:r>
            <a:r>
              <a:rPr lang="en-US" sz="2000" b="1" dirty="0" smtClean="0">
                <a:solidFill>
                  <a:srgbClr val="79B1FF"/>
                </a:solidFill>
                <a:latin typeface="Roboto Mono for Powerline" charset="0"/>
                <a:ea typeface="Roboto Mono for Powerline" charset="0"/>
                <a:cs typeface="Roboto Mono for Powerline" charset="0"/>
              </a:rPr>
              <a:t>s-</a:t>
            </a:r>
            <a:r>
              <a:rPr lang="en-US" sz="2000" b="1" dirty="0" err="1" smtClean="0">
                <a:solidFill>
                  <a:srgbClr val="79B1FF"/>
                </a:solidFill>
                <a:latin typeface="Roboto Mono for Powerline" charset="0"/>
                <a:ea typeface="Roboto Mono for Powerline" charset="0"/>
                <a:cs typeface="Roboto Mono for Powerline" charset="0"/>
              </a:rPr>
              <a:t>ethereum</a:t>
            </a:r>
            <a:r>
              <a:rPr lang="en-US" sz="2000" b="1" dirty="0" smtClean="0">
                <a:solidFill>
                  <a:srgbClr val="79B1FF"/>
                </a:solidFill>
                <a:latin typeface="Roboto Mono for Powerline" charset="0"/>
                <a:ea typeface="Roboto Mono for Powerline" charset="0"/>
                <a:cs typeface="Roboto Mono for Powerline" charset="0"/>
              </a:rPr>
              <a:t>”</a:t>
            </a: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unset VAULT_TOKEN</a:t>
            </a:r>
            <a:endParaRPr lang="en-US" sz="20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endParaRPr lang="en-US" sz="2400" dirty="0" smtClean="0">
              <a:solidFill>
                <a:schemeClr val="bg1"/>
              </a:solidFill>
              <a:latin typeface="Roboto Mono for Powerline" charset="0"/>
              <a:ea typeface="Roboto Mono for Powerline" charset="0"/>
              <a:cs typeface="Roboto Mono for Powerline" charset="0"/>
            </a:endParaRPr>
          </a:p>
        </p:txBody>
      </p:sp>
    </p:spTree>
    <p:extLst>
      <p:ext uri="{BB962C8B-B14F-4D97-AF65-F5344CB8AC3E}">
        <p14:creationId xmlns:p14="http://schemas.microsoft.com/office/powerpoint/2010/main" val="27081440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0314747"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ENROLL DEVICE</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6" name="TextBox 5"/>
          <p:cNvSpPr txBox="1"/>
          <p:nvPr/>
        </p:nvSpPr>
        <p:spPr>
          <a:xfrm>
            <a:off x="6718850" y="3620423"/>
            <a:ext cx="15226750" cy="8812669"/>
          </a:xfrm>
          <a:prstGeom prst="rect">
            <a:avLst/>
          </a:prstGeom>
          <a:solidFill>
            <a:srgbClr val="666666"/>
          </a:solidFill>
        </p:spPr>
        <p:txBody>
          <a:bodyPr wrap="square" rtlCol="0">
            <a:spAutoFit/>
          </a:bodyPr>
          <a:lstStyle/>
          <a:p>
            <a:pPr marL="457200">
              <a:lnSpc>
                <a:spcPct val="150000"/>
              </a:lnSpc>
            </a:pPr>
            <a:endParaRPr lang="en-US" sz="2000" b="1"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export VAULT_AUTH_GITHUB_TOKEN</a:t>
            </a:r>
            <a:r>
              <a:rPr lang="en-US" sz="2000" b="1" dirty="0" smtClean="0">
                <a:solidFill>
                  <a:srgbClr val="79B1FF"/>
                </a:solidFill>
                <a:latin typeface="Roboto Mono for Powerline" charset="0"/>
                <a:ea typeface="Roboto Mono for Powerline" charset="0"/>
                <a:cs typeface="Roboto Mono for Powerline" charset="0"/>
              </a:rPr>
              <a:t>=</a:t>
            </a:r>
            <a:r>
              <a:rPr lang="mr-IN" sz="2000" b="1" dirty="0" smtClean="0">
                <a:solidFill>
                  <a:srgbClr val="79B1FF"/>
                </a:solidFill>
                <a:latin typeface="Roboto Mono for Powerline" charset="0"/>
                <a:ea typeface="Roboto Mono for Powerline" charset="0"/>
                <a:cs typeface="Roboto Mono for Powerline" charset="0"/>
              </a:rPr>
              <a:t>…</a:t>
            </a:r>
            <a:endParaRPr lang="en-US" sz="2000" b="1" dirty="0">
              <a:solidFill>
                <a:srgbClr val="79B1FF"/>
              </a:solidFill>
              <a:latin typeface="Roboto Mono for Powerline" charset="0"/>
              <a:ea typeface="Roboto Mono for Powerline" charset="0"/>
              <a:cs typeface="Roboto Mono for Powerline" charset="0"/>
            </a:endParaRP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vault </a:t>
            </a:r>
            <a:r>
              <a:rPr lang="en-US" sz="2000" b="1" dirty="0" err="1">
                <a:solidFill>
                  <a:srgbClr val="79B1FF"/>
                </a:solidFill>
                <a:latin typeface="Roboto Mono for Powerline" charset="0"/>
                <a:ea typeface="Roboto Mono for Powerline" charset="0"/>
                <a:cs typeface="Roboto Mono for Powerline" charset="0"/>
              </a:rPr>
              <a:t>auth</a:t>
            </a: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method=</a:t>
            </a:r>
            <a:r>
              <a:rPr lang="en-US" sz="2000" b="1" dirty="0" err="1" smtClean="0">
                <a:solidFill>
                  <a:srgbClr val="79B1FF"/>
                </a:solidFill>
                <a:latin typeface="Roboto Mono for Powerline" charset="0"/>
                <a:ea typeface="Roboto Mono for Powerline" charset="0"/>
                <a:cs typeface="Roboto Mono for Powerline" charset="0"/>
              </a:rPr>
              <a:t>github</a:t>
            </a:r>
            <a:endParaRPr lang="en-US" sz="20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000" b="1" dirty="0" smtClean="0">
                <a:solidFill>
                  <a:srgbClr val="E6E7EB"/>
                </a:solidFill>
                <a:latin typeface="Roboto Mono for Powerline" charset="0"/>
                <a:ea typeface="Roboto Mono for Powerline" charset="0"/>
                <a:cs typeface="Roboto Mono for Powerline" charset="0"/>
              </a:rPr>
              <a:t>Error </a:t>
            </a:r>
            <a:r>
              <a:rPr lang="en-US" sz="2000" b="1" dirty="0">
                <a:solidFill>
                  <a:srgbClr val="E6E7EB"/>
                </a:solidFill>
                <a:latin typeface="Roboto Mono for Powerline" charset="0"/>
                <a:ea typeface="Roboto Mono for Powerline" charset="0"/>
                <a:cs typeface="Roboto Mono for Powerline" charset="0"/>
              </a:rPr>
              <a:t>making API request</a:t>
            </a:r>
            <a:r>
              <a:rPr lang="en-US" sz="2000" b="1" dirty="0" smtClean="0">
                <a:solidFill>
                  <a:srgbClr val="E6E7EB"/>
                </a:solidFill>
                <a:latin typeface="Roboto Mono for Powerline" charset="0"/>
                <a:ea typeface="Roboto Mono for Powerline" charset="0"/>
                <a:cs typeface="Roboto Mono for Powerline" charset="0"/>
              </a:rPr>
              <a:t>.</a:t>
            </a:r>
          </a:p>
          <a:p>
            <a:pPr marL="457200">
              <a:lnSpc>
                <a:spcPct val="150000"/>
              </a:lnSpc>
            </a:pPr>
            <a:endParaRPr lang="en-US" sz="2000" b="1" dirty="0">
              <a:solidFill>
                <a:srgbClr val="E6E7EB"/>
              </a:solidFill>
              <a:latin typeface="Roboto Mono for Powerline" charset="0"/>
              <a:ea typeface="Roboto Mono for Powerline" charset="0"/>
              <a:cs typeface="Roboto Mono for Powerline" charset="0"/>
            </a:endParaRPr>
          </a:p>
          <a:p>
            <a:pPr marL="457200">
              <a:lnSpc>
                <a:spcPct val="150000"/>
              </a:lnSpc>
            </a:pPr>
            <a:r>
              <a:rPr lang="en-US" sz="2000" b="1" dirty="0" smtClean="0">
                <a:solidFill>
                  <a:srgbClr val="E6E7EB"/>
                </a:solidFill>
                <a:latin typeface="Roboto Mono for Powerline" charset="0"/>
                <a:ea typeface="Roboto Mono for Powerline" charset="0"/>
                <a:cs typeface="Roboto Mono for Powerline" charset="0"/>
              </a:rPr>
              <a:t>URL</a:t>
            </a:r>
            <a:r>
              <a:rPr lang="en-US" sz="2000" b="1" dirty="0">
                <a:solidFill>
                  <a:srgbClr val="E6E7EB"/>
                </a:solidFill>
                <a:latin typeface="Roboto Mono for Powerline" charset="0"/>
                <a:ea typeface="Roboto Mono for Powerline" charset="0"/>
                <a:cs typeface="Roboto Mono for Powerline" charset="0"/>
              </a:rPr>
              <a:t>: PUT </a:t>
            </a:r>
            <a:r>
              <a:rPr lang="en-US" sz="2000" b="1" dirty="0">
                <a:solidFill>
                  <a:srgbClr val="E6E7EB"/>
                </a:solidFill>
                <a:latin typeface="Roboto Mono for Powerline" charset="0"/>
                <a:ea typeface="Roboto Mono for Powerline" charset="0"/>
                <a:cs typeface="Roboto Mono for Powerline" charset="0"/>
                <a:hlinkClick r:id="rId4"/>
              </a:rPr>
              <a:t>https://</a:t>
            </a:r>
            <a:r>
              <a:rPr lang="en-US" sz="2000" b="1" dirty="0" smtClean="0">
                <a:solidFill>
                  <a:srgbClr val="E6E7EB"/>
                </a:solidFill>
                <a:latin typeface="Roboto Mono for Powerline" charset="0"/>
                <a:ea typeface="Roboto Mono for Powerline" charset="0"/>
                <a:cs typeface="Roboto Mono for Powerline" charset="0"/>
                <a:hlinkClick r:id="rId4"/>
              </a:rPr>
              <a:t>localhost:8200/v1/auth/github/login</a:t>
            </a:r>
            <a:endParaRPr lang="en-US" sz="2000" b="1" dirty="0" smtClean="0">
              <a:solidFill>
                <a:srgbClr val="E6E7EB"/>
              </a:solidFill>
              <a:latin typeface="Roboto Mono for Powerline" charset="0"/>
              <a:ea typeface="Roboto Mono for Powerline" charset="0"/>
              <a:cs typeface="Roboto Mono for Powerline" charset="0"/>
            </a:endParaRPr>
          </a:p>
          <a:p>
            <a:pPr marL="457200">
              <a:lnSpc>
                <a:spcPct val="150000"/>
              </a:lnSpc>
            </a:pPr>
            <a:r>
              <a:rPr lang="en-US" sz="2000" b="1" dirty="0" smtClean="0">
                <a:solidFill>
                  <a:srgbClr val="E6E7EB"/>
                </a:solidFill>
                <a:latin typeface="Roboto Mono for Powerline" charset="0"/>
                <a:ea typeface="Roboto Mono for Powerline" charset="0"/>
                <a:cs typeface="Roboto Mono for Powerline" charset="0"/>
              </a:rPr>
              <a:t>Code</a:t>
            </a:r>
            <a:r>
              <a:rPr lang="en-US" sz="2000" b="1" dirty="0">
                <a:solidFill>
                  <a:srgbClr val="E6E7EB"/>
                </a:solidFill>
                <a:latin typeface="Roboto Mono for Powerline" charset="0"/>
                <a:ea typeface="Roboto Mono for Powerline" charset="0"/>
                <a:cs typeface="Roboto Mono for Powerline" charset="0"/>
              </a:rPr>
              <a:t>: 400. </a:t>
            </a:r>
            <a:r>
              <a:rPr lang="en-US" sz="2000" b="1" dirty="0" smtClean="0">
                <a:solidFill>
                  <a:srgbClr val="E6E7EB"/>
                </a:solidFill>
                <a:latin typeface="Roboto Mono for Powerline" charset="0"/>
                <a:ea typeface="Roboto Mono for Powerline" charset="0"/>
                <a:cs typeface="Roboto Mono for Powerline" charset="0"/>
              </a:rPr>
              <a:t>Errors:</a:t>
            </a:r>
          </a:p>
          <a:p>
            <a:pPr marL="457200">
              <a:lnSpc>
                <a:spcPct val="150000"/>
              </a:lnSpc>
            </a:pPr>
            <a:endParaRPr lang="en-US" sz="2000" b="1" dirty="0">
              <a:solidFill>
                <a:srgbClr val="E6E7EB"/>
              </a:solidFill>
              <a:latin typeface="Roboto Mono for Powerline" charset="0"/>
              <a:ea typeface="Roboto Mono for Powerline" charset="0"/>
              <a:cs typeface="Roboto Mono for Powerline" charset="0"/>
            </a:endParaRPr>
          </a:p>
          <a:p>
            <a:pPr marL="457200">
              <a:lnSpc>
                <a:spcPct val="150000"/>
              </a:lnSpc>
            </a:pPr>
            <a:r>
              <a:rPr lang="en-US" sz="2000" b="1" dirty="0" smtClean="0">
                <a:solidFill>
                  <a:srgbClr val="E6E7EB"/>
                </a:solidFill>
                <a:latin typeface="Roboto Mono for Powerline" charset="0"/>
                <a:ea typeface="Roboto Mono for Powerline" charset="0"/>
                <a:cs typeface="Roboto Mono for Powerline" charset="0"/>
              </a:rPr>
              <a:t>* Enroll </a:t>
            </a:r>
            <a:r>
              <a:rPr lang="en-US" sz="2000" b="1" dirty="0">
                <a:solidFill>
                  <a:srgbClr val="E6E7EB"/>
                </a:solidFill>
                <a:latin typeface="Roboto Mono for Powerline" charset="0"/>
                <a:ea typeface="Roboto Mono for Powerline" charset="0"/>
                <a:cs typeface="Roboto Mono for Powerline" charset="0"/>
              </a:rPr>
              <a:t>an authentication device to </a:t>
            </a:r>
            <a:r>
              <a:rPr lang="en-US" sz="2000" b="1" dirty="0" smtClean="0">
                <a:solidFill>
                  <a:srgbClr val="E6E7EB"/>
                </a:solidFill>
                <a:latin typeface="Roboto Mono for Powerline" charset="0"/>
                <a:ea typeface="Roboto Mono for Powerline" charset="0"/>
                <a:cs typeface="Roboto Mono for Powerline" charset="0"/>
              </a:rPr>
              <a:t>proceed </a:t>
            </a:r>
          </a:p>
          <a:p>
            <a:pPr marL="457200">
              <a:lnSpc>
                <a:spcPct val="150000"/>
              </a:lnSpc>
            </a:pPr>
            <a:r>
              <a:rPr lang="en-US" sz="2000" b="1" dirty="0" smtClean="0">
                <a:solidFill>
                  <a:srgbClr val="E6E7EB"/>
                </a:solidFill>
                <a:latin typeface="Roboto Mono for Powerline" charset="0"/>
                <a:ea typeface="Roboto Mono for Powerline" charset="0"/>
                <a:cs typeface="Roboto Mono for Powerline" charset="0"/>
              </a:rPr>
              <a:t>(</a:t>
            </a:r>
            <a:r>
              <a:rPr lang="en-US" sz="2000" b="1" dirty="0" smtClean="0">
                <a:solidFill>
                  <a:srgbClr val="E6E7EB"/>
                </a:solidFill>
                <a:latin typeface="Roboto Mono for Powerline" charset="0"/>
                <a:ea typeface="Roboto Mono for Powerline" charset="0"/>
                <a:cs typeface="Roboto Mono for Powerline" charset="0"/>
                <a:hlinkClick r:id="rId5"/>
              </a:rPr>
              <a:t>https://api-79cd4b94.duosecurity.com/portal?code=b3a236d5305b281d&amp;akey=DAD7U2QRME0F43UFPT20)</a:t>
            </a:r>
            <a:endParaRPr lang="en-US" sz="2000" b="1" dirty="0" smtClean="0">
              <a:solidFill>
                <a:srgbClr val="E6E7EB"/>
              </a:solidFill>
              <a:latin typeface="Roboto Mono for Powerline" charset="0"/>
              <a:ea typeface="Roboto Mono for Powerline" charset="0"/>
              <a:cs typeface="Roboto Mono for Powerline" charset="0"/>
            </a:endParaRPr>
          </a:p>
          <a:p>
            <a:pPr marL="457200">
              <a:lnSpc>
                <a:spcPct val="150000"/>
              </a:lnSpc>
            </a:pPr>
            <a:endParaRPr lang="en-US" sz="2000" b="1" dirty="0">
              <a:solidFill>
                <a:srgbClr val="E6E7EB"/>
              </a:solidFill>
              <a:latin typeface="Roboto Mono for Powerline" charset="0"/>
              <a:ea typeface="Roboto Mono for Powerline" charset="0"/>
              <a:cs typeface="Roboto Mono for Powerline" charset="0"/>
            </a:endParaRP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vault </a:t>
            </a:r>
            <a:r>
              <a:rPr lang="en-US" sz="2000" b="1" dirty="0" err="1">
                <a:solidFill>
                  <a:srgbClr val="79B1FF"/>
                </a:solidFill>
                <a:latin typeface="Roboto Mono for Powerline" charset="0"/>
                <a:ea typeface="Roboto Mono for Powerline" charset="0"/>
                <a:cs typeface="Roboto Mono for Powerline" charset="0"/>
              </a:rPr>
              <a:t>auth</a:t>
            </a: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method=</a:t>
            </a:r>
            <a:r>
              <a:rPr lang="en-US" sz="2000" b="1" dirty="0" err="1" smtClean="0">
                <a:solidFill>
                  <a:srgbClr val="79B1FF"/>
                </a:solidFill>
                <a:latin typeface="Roboto Mono for Powerline" charset="0"/>
                <a:ea typeface="Roboto Mono for Powerline" charset="0"/>
                <a:cs typeface="Roboto Mono for Powerline" charset="0"/>
              </a:rPr>
              <a:t>github</a:t>
            </a:r>
            <a:endParaRPr lang="en-US" sz="20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000" dirty="0" smtClean="0">
                <a:solidFill>
                  <a:srgbClr val="E6E7EB"/>
                </a:solidFill>
                <a:latin typeface="Roboto Mono for Powerline" charset="0"/>
                <a:ea typeface="Roboto Mono for Powerline" charset="0"/>
                <a:cs typeface="Roboto Mono for Powerline" charset="0"/>
              </a:rPr>
              <a:t>Successfully </a:t>
            </a:r>
            <a:r>
              <a:rPr lang="en-US" sz="2000" dirty="0">
                <a:solidFill>
                  <a:srgbClr val="E6E7EB"/>
                </a:solidFill>
                <a:latin typeface="Roboto Mono for Powerline" charset="0"/>
                <a:ea typeface="Roboto Mono for Powerline" charset="0"/>
                <a:cs typeface="Roboto Mono for Powerline" charset="0"/>
              </a:rPr>
              <a:t>authenticated! You are now logged in</a:t>
            </a:r>
            <a:r>
              <a:rPr lang="en-US" sz="2000" dirty="0" smtClean="0">
                <a:solidFill>
                  <a:srgbClr val="E6E7EB"/>
                </a:solidFill>
                <a:latin typeface="Roboto Mono for Powerline" charset="0"/>
                <a:ea typeface="Roboto Mono for Powerline" charset="0"/>
                <a:cs typeface="Roboto Mono for Powerline" charset="0"/>
              </a:rPr>
              <a:t>.</a:t>
            </a:r>
          </a:p>
          <a:p>
            <a:pPr marL="457200">
              <a:lnSpc>
                <a:spcPct val="150000"/>
              </a:lnSpc>
            </a:pPr>
            <a:r>
              <a:rPr lang="en-US" sz="2000" dirty="0" smtClean="0">
                <a:solidFill>
                  <a:srgbClr val="E6E7EB"/>
                </a:solidFill>
                <a:latin typeface="Roboto Mono for Powerline" charset="0"/>
                <a:ea typeface="Roboto Mono for Powerline" charset="0"/>
                <a:cs typeface="Roboto Mono for Powerline" charset="0"/>
              </a:rPr>
              <a:t>The </a:t>
            </a:r>
            <a:r>
              <a:rPr lang="en-US" sz="2000" dirty="0">
                <a:solidFill>
                  <a:srgbClr val="E6E7EB"/>
                </a:solidFill>
                <a:latin typeface="Roboto Mono for Powerline" charset="0"/>
                <a:ea typeface="Roboto Mono for Powerline" charset="0"/>
                <a:cs typeface="Roboto Mono for Powerline" charset="0"/>
              </a:rPr>
              <a:t>token below is already saved in the session. You do </a:t>
            </a:r>
            <a:r>
              <a:rPr lang="en-US" sz="2000" dirty="0" smtClean="0">
                <a:solidFill>
                  <a:srgbClr val="E6E7EB"/>
                </a:solidFill>
                <a:latin typeface="Roboto Mono for Powerline" charset="0"/>
                <a:ea typeface="Roboto Mono for Powerline" charset="0"/>
                <a:cs typeface="Roboto Mono for Powerline" charset="0"/>
              </a:rPr>
              <a:t>not</a:t>
            </a:r>
          </a:p>
          <a:p>
            <a:pPr marL="457200">
              <a:lnSpc>
                <a:spcPct val="150000"/>
              </a:lnSpc>
            </a:pPr>
            <a:r>
              <a:rPr lang="en-US" sz="2000" dirty="0" smtClean="0">
                <a:solidFill>
                  <a:srgbClr val="E6E7EB"/>
                </a:solidFill>
                <a:latin typeface="Roboto Mono for Powerline" charset="0"/>
                <a:ea typeface="Roboto Mono for Powerline" charset="0"/>
                <a:cs typeface="Roboto Mono for Powerline" charset="0"/>
              </a:rPr>
              <a:t>need </a:t>
            </a:r>
            <a:r>
              <a:rPr lang="en-US" sz="2000" dirty="0">
                <a:solidFill>
                  <a:srgbClr val="E6E7EB"/>
                </a:solidFill>
                <a:latin typeface="Roboto Mono for Powerline" charset="0"/>
                <a:ea typeface="Roboto Mono for Powerline" charset="0"/>
                <a:cs typeface="Roboto Mono for Powerline" charset="0"/>
              </a:rPr>
              <a:t>to "vault </a:t>
            </a:r>
            <a:r>
              <a:rPr lang="en-US" sz="2000" dirty="0" err="1">
                <a:solidFill>
                  <a:srgbClr val="E6E7EB"/>
                </a:solidFill>
                <a:latin typeface="Roboto Mono for Powerline" charset="0"/>
                <a:ea typeface="Roboto Mono for Powerline" charset="0"/>
                <a:cs typeface="Roboto Mono for Powerline" charset="0"/>
              </a:rPr>
              <a:t>auth</a:t>
            </a:r>
            <a:r>
              <a:rPr lang="en-US" sz="2000" dirty="0">
                <a:solidFill>
                  <a:srgbClr val="E6E7EB"/>
                </a:solidFill>
                <a:latin typeface="Roboto Mono for Powerline" charset="0"/>
                <a:ea typeface="Roboto Mono for Powerline" charset="0"/>
                <a:cs typeface="Roboto Mono for Powerline" charset="0"/>
              </a:rPr>
              <a:t>" again with the token</a:t>
            </a:r>
            <a:r>
              <a:rPr lang="en-US" sz="2000" dirty="0" smtClean="0">
                <a:solidFill>
                  <a:srgbClr val="E6E7EB"/>
                </a:solidFill>
                <a:latin typeface="Roboto Mono for Powerline" charset="0"/>
                <a:ea typeface="Roboto Mono for Powerline" charset="0"/>
                <a:cs typeface="Roboto Mono for Powerline" charset="0"/>
              </a:rPr>
              <a:t>.</a:t>
            </a:r>
          </a:p>
          <a:p>
            <a:pPr marL="457200">
              <a:lnSpc>
                <a:spcPct val="150000"/>
              </a:lnSpc>
            </a:pPr>
            <a:r>
              <a:rPr lang="en-US" sz="2000" dirty="0" smtClean="0">
                <a:solidFill>
                  <a:srgbClr val="E6E7EB"/>
                </a:solidFill>
                <a:latin typeface="Roboto Mono for Powerline" charset="0"/>
                <a:ea typeface="Roboto Mono for Powerline" charset="0"/>
                <a:cs typeface="Roboto Mono for Powerline" charset="0"/>
              </a:rPr>
              <a:t>token</a:t>
            </a:r>
            <a:r>
              <a:rPr lang="en-US" sz="2000" dirty="0">
                <a:solidFill>
                  <a:srgbClr val="E6E7EB"/>
                </a:solidFill>
                <a:latin typeface="Roboto Mono for Powerline" charset="0"/>
                <a:ea typeface="Roboto Mono for Powerline" charset="0"/>
                <a:cs typeface="Roboto Mono for Powerline" charset="0"/>
              </a:rPr>
              <a:t>: </a:t>
            </a:r>
            <a:r>
              <a:rPr lang="en-US" sz="2000" dirty="0" smtClean="0">
                <a:solidFill>
                  <a:srgbClr val="E6E7EB"/>
                </a:solidFill>
                <a:latin typeface="Roboto Mono for Powerline" charset="0"/>
                <a:ea typeface="Roboto Mono for Powerline" charset="0"/>
                <a:cs typeface="Roboto Mono for Powerline" charset="0"/>
              </a:rPr>
              <a:t>48b49ccf-f6d3-de60-0a53-3f583fcd823c</a:t>
            </a:r>
          </a:p>
          <a:p>
            <a:pPr marL="457200">
              <a:lnSpc>
                <a:spcPct val="150000"/>
              </a:lnSpc>
            </a:pPr>
            <a:r>
              <a:rPr lang="en-US" sz="2000" dirty="0" err="1" smtClean="0">
                <a:solidFill>
                  <a:srgbClr val="E6E7EB"/>
                </a:solidFill>
                <a:latin typeface="Roboto Mono for Powerline" charset="0"/>
                <a:ea typeface="Roboto Mono for Powerline" charset="0"/>
                <a:cs typeface="Roboto Mono for Powerline" charset="0"/>
              </a:rPr>
              <a:t>token_duration</a:t>
            </a:r>
            <a:r>
              <a:rPr lang="en-US" sz="2000" dirty="0">
                <a:solidFill>
                  <a:srgbClr val="E6E7EB"/>
                </a:solidFill>
                <a:latin typeface="Roboto Mono for Powerline" charset="0"/>
                <a:ea typeface="Roboto Mono for Powerline" charset="0"/>
                <a:cs typeface="Roboto Mono for Powerline" charset="0"/>
              </a:rPr>
              <a:t>: </a:t>
            </a:r>
            <a:r>
              <a:rPr lang="en-US" sz="2000" dirty="0" smtClean="0">
                <a:solidFill>
                  <a:srgbClr val="E6E7EB"/>
                </a:solidFill>
                <a:latin typeface="Roboto Mono for Powerline" charset="0"/>
                <a:ea typeface="Roboto Mono for Powerline" charset="0"/>
                <a:cs typeface="Roboto Mono for Powerline" charset="0"/>
              </a:rPr>
              <a:t>3599</a:t>
            </a:r>
          </a:p>
          <a:p>
            <a:pPr marL="457200">
              <a:lnSpc>
                <a:spcPct val="150000"/>
              </a:lnSpc>
            </a:pPr>
            <a:r>
              <a:rPr lang="en-US" sz="2000" dirty="0" err="1" smtClean="0">
                <a:solidFill>
                  <a:srgbClr val="E6E7EB"/>
                </a:solidFill>
                <a:latin typeface="Roboto Mono for Powerline" charset="0"/>
                <a:ea typeface="Roboto Mono for Powerline" charset="0"/>
                <a:cs typeface="Roboto Mono for Powerline" charset="0"/>
              </a:rPr>
              <a:t>token_policies</a:t>
            </a:r>
            <a:r>
              <a:rPr lang="en-US" sz="2000" dirty="0">
                <a:solidFill>
                  <a:srgbClr val="E6E7EB"/>
                </a:solidFill>
                <a:latin typeface="Roboto Mono for Powerline" charset="0"/>
                <a:ea typeface="Roboto Mono for Powerline" charset="0"/>
                <a:cs typeface="Roboto Mono for Powerline" charset="0"/>
              </a:rPr>
              <a:t>: [default </a:t>
            </a:r>
            <a:r>
              <a:rPr lang="en-US" sz="2000" dirty="0" err="1">
                <a:solidFill>
                  <a:srgbClr val="E6E7EB"/>
                </a:solidFill>
                <a:latin typeface="Roboto Mono for Powerline" charset="0"/>
                <a:ea typeface="Roboto Mono for Powerline" charset="0"/>
                <a:cs typeface="Roboto Mono for Powerline" charset="0"/>
              </a:rPr>
              <a:t>ethereum_root</a:t>
            </a:r>
            <a:r>
              <a:rPr lang="en-US" sz="2000" dirty="0">
                <a:solidFill>
                  <a:srgbClr val="E6E7EB"/>
                </a:solidFill>
                <a:latin typeface="Roboto Mono for Powerline" charset="0"/>
                <a:ea typeface="Roboto Mono for Powerline" charset="0"/>
                <a:cs typeface="Roboto Mono for Powerline" charset="0"/>
              </a:rPr>
              <a:t>]</a:t>
            </a:r>
          </a:p>
          <a:p>
            <a:pPr marL="800100" indent="-342900">
              <a:lnSpc>
                <a:spcPct val="150000"/>
              </a:lnSpc>
              <a:buFont typeface="Arial" charset="0"/>
              <a:buChar char="•"/>
            </a:pPr>
            <a:endParaRPr lang="en-US" sz="2000" b="1" dirty="0" smtClean="0">
              <a:solidFill>
                <a:srgbClr val="E6E7EB"/>
              </a:solidFill>
              <a:latin typeface="Roboto Mono for Powerline" charset="0"/>
              <a:ea typeface="Roboto Mono for Powerline" charset="0"/>
              <a:cs typeface="Roboto Mono for Powerline" charset="0"/>
            </a:endParaRPr>
          </a:p>
        </p:txBody>
      </p:sp>
    </p:spTree>
    <p:extLst>
      <p:ext uri="{BB962C8B-B14F-4D97-AF65-F5344CB8AC3E}">
        <p14:creationId xmlns:p14="http://schemas.microsoft.com/office/powerpoint/2010/main" val="92172869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9645974"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AUTHENTICATE</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5962" y="3305645"/>
            <a:ext cx="4451052" cy="7900618"/>
          </a:xfrm>
          <a:prstGeom prst="rect">
            <a:avLst/>
          </a:prstGeom>
        </p:spPr>
      </p:pic>
    </p:spTree>
    <p:extLst>
      <p:ext uri="{BB962C8B-B14F-4D97-AF65-F5344CB8AC3E}">
        <p14:creationId xmlns:p14="http://schemas.microsoft.com/office/powerpoint/2010/main" val="8487189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9B1FF"/>
        </a:solidFill>
        <a:effectLst/>
      </p:bgPr>
    </p:bg>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latin typeface="Lato Bold"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latin typeface="Lato Bold" charset="0"/>
            </a:endParaRPr>
          </a:p>
        </p:txBody>
      </p:sp>
      <p:sp>
        <p:nvSpPr>
          <p:cNvPr id="7" name="Rectangle 6"/>
          <p:cNvSpPr/>
          <p:nvPr/>
        </p:nvSpPr>
        <p:spPr>
          <a:xfrm>
            <a:off x="7318662" y="7698332"/>
            <a:ext cx="10657347" cy="1354176"/>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243798" tIns="121900" rIns="243798" bIns="121900" rtlCol="0" anchor="ctr">
            <a:spAutoFit/>
          </a:bodyPr>
          <a:lstStyle/>
          <a:p>
            <a:pPr>
              <a:tabLst>
                <a:tab pos="338138" algn="l"/>
              </a:tabLst>
            </a:pPr>
            <a:r>
              <a:rPr lang="en-US" sz="7200" b="1" kern="0" cap="all" spc="300" dirty="0" smtClean="0">
                <a:solidFill>
                  <a:schemeClr val="bg1"/>
                </a:solidFill>
                <a:latin typeface="Lato Bold" charset="0"/>
                <a:ea typeface="Lato Bold" charset="0"/>
                <a:cs typeface="Lato Bold" charset="0"/>
                <a:hlinkClick r:id="rId3"/>
              </a:rPr>
              <a:t>INSTALL ETHEREUM</a:t>
            </a:r>
            <a:endParaRPr lang="en-US" sz="7200" b="1" kern="0" cap="all" spc="300" dirty="0">
              <a:solidFill>
                <a:schemeClr val="bg1"/>
              </a:solidFill>
              <a:latin typeface="Lato Bold" charset="0"/>
              <a:ea typeface="Lato Bold" charset="0"/>
              <a:cs typeface="Lato Bold"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1900" y="2159000"/>
            <a:ext cx="6350000" cy="6350000"/>
          </a:xfrm>
          <a:prstGeom prst="rect">
            <a:avLst/>
          </a:prstGeom>
        </p:spPr>
      </p:pic>
    </p:spTree>
    <p:extLst>
      <p:ext uri="{BB962C8B-B14F-4D97-AF65-F5344CB8AC3E}">
        <p14:creationId xmlns:p14="http://schemas.microsoft.com/office/powerpoint/2010/main" val="1898969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4"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1" name="TextBox 10"/>
          <p:cNvSpPr txBox="1"/>
          <p:nvPr/>
        </p:nvSpPr>
        <p:spPr>
          <a:xfrm>
            <a:off x="6718850" y="3695596"/>
            <a:ext cx="15966052" cy="6324808"/>
          </a:xfrm>
          <a:prstGeom prst="rect">
            <a:avLst/>
          </a:prstGeom>
          <a:solidFill>
            <a:srgbClr val="666666"/>
          </a:solidFill>
        </p:spPr>
        <p:txBody>
          <a:bodyPr wrap="square" rtlCol="0">
            <a:spAutoFit/>
          </a:bodyPr>
          <a:lstStyle/>
          <a:p>
            <a:pPr marL="457200">
              <a:lnSpc>
                <a:spcPct val="150000"/>
              </a:lnSpc>
            </a:pPr>
            <a:endParaRPr lang="en-US" sz="22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400" b="1" dirty="0" smtClean="0">
                <a:solidFill>
                  <a:srgbClr val="79B1FF"/>
                </a:solidFill>
                <a:latin typeface="Roboto Mono for Powerline" charset="0"/>
                <a:ea typeface="Roboto Mono for Powerline" charset="0"/>
                <a:cs typeface="Roboto Mono for Powerline" charset="0"/>
              </a:rPr>
              <a:t>$ RPC_PORT=8546 ETHERBASE=$(vault write -format=</a:t>
            </a:r>
            <a:r>
              <a:rPr lang="en-US" sz="2400" b="1" dirty="0" err="1" smtClean="0">
                <a:solidFill>
                  <a:srgbClr val="79B1FF"/>
                </a:solidFill>
                <a:latin typeface="Roboto Mono for Powerline" charset="0"/>
                <a:ea typeface="Roboto Mono for Powerline" charset="0"/>
                <a:cs typeface="Roboto Mono for Powerline" charset="0"/>
              </a:rPr>
              <a:t>json</a:t>
            </a:r>
            <a:r>
              <a:rPr lang="en-US" sz="2400" b="1" dirty="0" smtClean="0">
                <a:solidFill>
                  <a:srgbClr val="79B1FF"/>
                </a:solidFill>
                <a:latin typeface="Roboto Mono for Powerline" charset="0"/>
                <a:ea typeface="Roboto Mono for Powerline" charset="0"/>
                <a:cs typeface="Roboto Mono for Powerline" charset="0"/>
              </a:rPr>
              <a:t> </a:t>
            </a:r>
            <a:r>
              <a:rPr lang="en-US" sz="2400" b="1" dirty="0" err="1" smtClean="0">
                <a:solidFill>
                  <a:srgbClr val="79B1FF"/>
                </a:solidFill>
                <a:latin typeface="Roboto Mono for Powerline" charset="0"/>
                <a:ea typeface="Roboto Mono for Powerline" charset="0"/>
                <a:cs typeface="Roboto Mono for Powerline" charset="0"/>
              </a:rPr>
              <a:t>ethereum</a:t>
            </a:r>
            <a:r>
              <a:rPr lang="en-US" sz="2400" b="1" dirty="0" smtClean="0">
                <a:solidFill>
                  <a:srgbClr val="79B1FF"/>
                </a:solidFill>
                <a:latin typeface="Roboto Mono for Powerline" charset="0"/>
                <a:ea typeface="Roboto Mono for Powerline" charset="0"/>
                <a:cs typeface="Roboto Mono for Powerline" charset="0"/>
              </a:rPr>
              <a:t>/accounts/</a:t>
            </a:r>
            <a:r>
              <a:rPr lang="en-US" sz="2400" b="1" dirty="0" err="1" smtClean="0">
                <a:solidFill>
                  <a:srgbClr val="79B1FF"/>
                </a:solidFill>
                <a:latin typeface="Roboto Mono for Powerline" charset="0"/>
                <a:ea typeface="Roboto Mono for Powerline" charset="0"/>
                <a:cs typeface="Roboto Mono for Powerline" charset="0"/>
              </a:rPr>
              <a:t>etherbase</a:t>
            </a:r>
            <a:r>
              <a:rPr lang="en-US" sz="2400" b="1" dirty="0" smtClean="0">
                <a:solidFill>
                  <a:srgbClr val="79B1FF"/>
                </a:solidFill>
                <a:latin typeface="Roboto Mono for Powerline" charset="0"/>
                <a:ea typeface="Roboto Mono for Powerline" charset="0"/>
                <a:cs typeface="Roboto Mono for Powerline" charset="0"/>
              </a:rPr>
              <a:t> </a:t>
            </a:r>
            <a:r>
              <a:rPr lang="en-US" sz="2400" b="1" dirty="0" err="1" smtClean="0">
                <a:solidFill>
                  <a:srgbClr val="79B1FF"/>
                </a:solidFill>
                <a:latin typeface="Roboto Mono for Powerline" charset="0"/>
                <a:ea typeface="Roboto Mono for Powerline" charset="0"/>
                <a:cs typeface="Roboto Mono for Powerline" charset="0"/>
              </a:rPr>
              <a:t>chain_id</a:t>
            </a:r>
            <a:r>
              <a:rPr lang="en-US" sz="2400" b="1" dirty="0" smtClean="0">
                <a:solidFill>
                  <a:srgbClr val="79B1FF"/>
                </a:solidFill>
                <a:latin typeface="Roboto Mono for Powerline" charset="0"/>
                <a:ea typeface="Roboto Mono for Powerline" charset="0"/>
                <a:cs typeface="Roboto Mono for Powerline" charset="0"/>
              </a:rPr>
              <a:t>=1977 </a:t>
            </a:r>
            <a:r>
              <a:rPr lang="en-US" sz="2400" b="1" dirty="0" err="1" smtClean="0">
                <a:solidFill>
                  <a:srgbClr val="79B1FF"/>
                </a:solidFill>
                <a:latin typeface="Roboto Mono for Powerline" charset="0"/>
                <a:ea typeface="Roboto Mono for Powerline" charset="0"/>
                <a:cs typeface="Roboto Mono for Powerline" charset="0"/>
              </a:rPr>
              <a:t>generate_passphrase</a:t>
            </a:r>
            <a:r>
              <a:rPr lang="en-US" sz="2400" b="1" dirty="0" smtClean="0">
                <a:solidFill>
                  <a:srgbClr val="79B1FF"/>
                </a:solidFill>
                <a:latin typeface="Roboto Mono for Powerline" charset="0"/>
                <a:ea typeface="Roboto Mono for Powerline" charset="0"/>
                <a:cs typeface="Roboto Mono for Powerline" charset="0"/>
              </a:rPr>
              <a:t>=true | </a:t>
            </a:r>
            <a:r>
              <a:rPr lang="en-US" sz="2400" b="1" dirty="0" err="1" smtClean="0">
                <a:solidFill>
                  <a:srgbClr val="79B1FF"/>
                </a:solidFill>
                <a:latin typeface="Roboto Mono for Powerline" charset="0"/>
                <a:ea typeface="Roboto Mono for Powerline" charset="0"/>
                <a:cs typeface="Roboto Mono for Powerline" charset="0"/>
              </a:rPr>
              <a:t>jq</a:t>
            </a:r>
            <a:r>
              <a:rPr lang="en-US" sz="2400" b="1" dirty="0" smtClean="0">
                <a:solidFill>
                  <a:srgbClr val="79B1FF"/>
                </a:solidFill>
                <a:latin typeface="Roboto Mono for Powerline" charset="0"/>
                <a:ea typeface="Roboto Mono for Powerline" charset="0"/>
                <a:cs typeface="Roboto Mono for Powerline" charset="0"/>
              </a:rPr>
              <a:t> .</a:t>
            </a:r>
            <a:r>
              <a:rPr lang="en-US" sz="2400" b="1" dirty="0" err="1" smtClean="0">
                <a:solidFill>
                  <a:srgbClr val="79B1FF"/>
                </a:solidFill>
                <a:latin typeface="Roboto Mono for Powerline" charset="0"/>
                <a:ea typeface="Roboto Mono for Powerline" charset="0"/>
                <a:cs typeface="Roboto Mono for Powerline" charset="0"/>
              </a:rPr>
              <a:t>data.account</a:t>
            </a:r>
            <a:r>
              <a:rPr lang="en-US" sz="2400" b="1" dirty="0" smtClean="0">
                <a:solidFill>
                  <a:srgbClr val="79B1FF"/>
                </a:solidFill>
                <a:latin typeface="Roboto Mono for Powerline" charset="0"/>
                <a:ea typeface="Roboto Mono for Powerline" charset="0"/>
                <a:cs typeface="Roboto Mono for Powerline" charset="0"/>
              </a:rPr>
              <a:t> | </a:t>
            </a:r>
            <a:r>
              <a:rPr lang="en-US" sz="2400" b="1" dirty="0" err="1" smtClean="0">
                <a:solidFill>
                  <a:srgbClr val="79B1FF"/>
                </a:solidFill>
                <a:latin typeface="Roboto Mono for Powerline" charset="0"/>
                <a:ea typeface="Roboto Mono for Powerline" charset="0"/>
                <a:cs typeface="Roboto Mono for Powerline" charset="0"/>
              </a:rPr>
              <a:t>tr</a:t>
            </a:r>
            <a:r>
              <a:rPr lang="en-US" sz="2400" b="1" dirty="0" smtClean="0">
                <a:solidFill>
                  <a:srgbClr val="79B1FF"/>
                </a:solidFill>
                <a:latin typeface="Roboto Mono for Powerline" charset="0"/>
                <a:ea typeface="Roboto Mono for Powerline" charset="0"/>
                <a:cs typeface="Roboto Mono for Powerline" charset="0"/>
              </a:rPr>
              <a:t> -d '"') ./</a:t>
            </a:r>
            <a:r>
              <a:rPr lang="en-US" sz="2400" b="1" dirty="0" err="1" smtClean="0">
                <a:solidFill>
                  <a:srgbClr val="79B1FF"/>
                </a:solidFill>
                <a:latin typeface="Roboto Mono for Powerline" charset="0"/>
                <a:ea typeface="Roboto Mono for Powerline" charset="0"/>
                <a:cs typeface="Roboto Mono for Powerline" charset="0"/>
              </a:rPr>
              <a:t>runminer.sh</a:t>
            </a:r>
            <a:r>
              <a:rPr lang="en-US" sz="2400" b="1" dirty="0" smtClean="0">
                <a:solidFill>
                  <a:srgbClr val="79B1FF"/>
                </a:solidFill>
                <a:latin typeface="Roboto Mono for Powerline" charset="0"/>
                <a:ea typeface="Roboto Mono for Powerline" charset="0"/>
                <a:cs typeface="Roboto Mono for Powerline" charset="0"/>
              </a:rPr>
              <a:t> </a:t>
            </a:r>
            <a:r>
              <a:rPr lang="en-US" sz="2400" b="1" dirty="0" err="1" smtClean="0">
                <a:solidFill>
                  <a:srgbClr val="79B1FF"/>
                </a:solidFill>
                <a:latin typeface="Roboto Mono for Powerline" charset="0"/>
                <a:ea typeface="Roboto Mono for Powerline" charset="0"/>
                <a:cs typeface="Roboto Mono for Powerline" charset="0"/>
              </a:rPr>
              <a:t>etherbase</a:t>
            </a:r>
            <a:endParaRPr lang="en-US" sz="24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endParaRPr lang="en-US" sz="22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200" dirty="0" smtClean="0">
                <a:solidFill>
                  <a:schemeClr val="bg1"/>
                </a:solidFill>
                <a:latin typeface="Roboto Mono for Powerline" charset="0"/>
                <a:ea typeface="Roboto Mono for Powerline" charset="0"/>
                <a:cs typeface="Roboto Mono for Powerline" charset="0"/>
              </a:rPr>
              <a:t>Destroying old container </a:t>
            </a:r>
            <a:r>
              <a:rPr lang="en-US" sz="2200" dirty="0" err="1" smtClean="0">
                <a:solidFill>
                  <a:schemeClr val="bg1"/>
                </a:solidFill>
                <a:latin typeface="Roboto Mono for Powerline" charset="0"/>
                <a:ea typeface="Roboto Mono for Powerline" charset="0"/>
                <a:cs typeface="Roboto Mono for Powerline" charset="0"/>
              </a:rPr>
              <a:t>ethereum-etherbase</a:t>
            </a:r>
            <a:r>
              <a:rPr lang="en-US" sz="2200" dirty="0" smtClean="0">
                <a:solidFill>
                  <a:schemeClr val="bg1"/>
                </a:solidFill>
                <a:latin typeface="Roboto Mono for Powerline" charset="0"/>
                <a:ea typeface="Roboto Mono for Powerline" charset="0"/>
                <a:cs typeface="Roboto Mono for Powerline" charset="0"/>
              </a:rPr>
              <a:t>...</a:t>
            </a:r>
          </a:p>
          <a:p>
            <a:pPr marL="457200">
              <a:lnSpc>
                <a:spcPct val="150000"/>
              </a:lnSpc>
            </a:pPr>
            <a:r>
              <a:rPr lang="en-US" sz="2200" dirty="0" err="1" smtClean="0">
                <a:solidFill>
                  <a:schemeClr val="bg1"/>
                </a:solidFill>
                <a:latin typeface="Roboto Mono for Powerline" charset="0"/>
                <a:ea typeface="Roboto Mono for Powerline" charset="0"/>
                <a:cs typeface="Roboto Mono for Powerline" charset="0"/>
              </a:rPr>
              <a:t>ethereum-etherbase</a:t>
            </a:r>
            <a:endParaRPr lang="en-US" sz="22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200" dirty="0" err="1" smtClean="0">
                <a:solidFill>
                  <a:schemeClr val="bg1"/>
                </a:solidFill>
                <a:latin typeface="Roboto Mono for Powerline" charset="0"/>
                <a:ea typeface="Roboto Mono for Powerline" charset="0"/>
                <a:cs typeface="Roboto Mono for Powerline" charset="0"/>
              </a:rPr>
              <a:t>ethereum-etherbase</a:t>
            </a:r>
            <a:endParaRPr lang="en-US" sz="22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200" dirty="0" smtClean="0">
                <a:solidFill>
                  <a:schemeClr val="bg1"/>
                </a:solidFill>
                <a:latin typeface="Roboto Mono for Powerline" charset="0"/>
                <a:ea typeface="Roboto Mono for Powerline" charset="0"/>
                <a:cs typeface="Roboto Mono for Powerline" charset="0"/>
              </a:rPr>
              <a:t>Starting </a:t>
            </a:r>
            <a:r>
              <a:rPr lang="en-US" sz="2200" dirty="0" err="1" smtClean="0">
                <a:solidFill>
                  <a:schemeClr val="bg1"/>
                </a:solidFill>
                <a:latin typeface="Roboto Mono for Powerline" charset="0"/>
                <a:ea typeface="Roboto Mono for Powerline" charset="0"/>
                <a:cs typeface="Roboto Mono for Powerline" charset="0"/>
              </a:rPr>
              <a:t>ethereum-etherbase</a:t>
            </a:r>
            <a:endParaRPr lang="en-US" sz="22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200" dirty="0" smtClean="0">
                <a:solidFill>
                  <a:schemeClr val="bg1"/>
                </a:solidFill>
                <a:latin typeface="Roboto Mono for Powerline" charset="0"/>
                <a:ea typeface="Roboto Mono for Powerline" charset="0"/>
                <a:cs typeface="Roboto Mono for Powerline" charset="0"/>
              </a:rPr>
              <a:t>4174b66b3001adb12307958d54def6b493077eab0eb48f4b8018e966a82c083f</a:t>
            </a:r>
          </a:p>
          <a:p>
            <a:pPr marL="457200">
              <a:lnSpc>
                <a:spcPct val="150000"/>
              </a:lnSpc>
            </a:pPr>
            <a:endParaRPr lang="en-US" sz="2200" b="1" dirty="0">
              <a:solidFill>
                <a:srgbClr val="79B1FF"/>
              </a:solidFill>
              <a:latin typeface="Roboto Mono for Powerline" charset="0"/>
              <a:ea typeface="Roboto Mono for Powerline" charset="0"/>
              <a:cs typeface="Roboto Mono for Powerline" charset="0"/>
            </a:endParaRPr>
          </a:p>
          <a:p>
            <a:pPr marL="457200">
              <a:lnSpc>
                <a:spcPct val="150000"/>
              </a:lnSpc>
            </a:pPr>
            <a:endParaRPr lang="en-US" sz="2200" dirty="0" smtClean="0">
              <a:solidFill>
                <a:schemeClr val="bg1"/>
              </a:solidFill>
              <a:latin typeface="Roboto Mono for Powerline" charset="0"/>
              <a:ea typeface="Roboto Mono for Powerline" charset="0"/>
              <a:cs typeface="Roboto Mono for Powerline" charset="0"/>
            </a:endParaRPr>
          </a:p>
        </p:txBody>
      </p:sp>
      <p:sp>
        <p:nvSpPr>
          <p:cNvPr id="13" name="TextBox 12"/>
          <p:cNvSpPr txBox="1"/>
          <p:nvPr/>
        </p:nvSpPr>
        <p:spPr>
          <a:xfrm>
            <a:off x="6718850" y="1407084"/>
            <a:ext cx="14200811"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MINE INTO ACCOUNT</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Tree>
    <p:extLst>
      <p:ext uri="{BB962C8B-B14F-4D97-AF65-F5344CB8AC3E}">
        <p14:creationId xmlns:p14="http://schemas.microsoft.com/office/powerpoint/2010/main" val="12576251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3"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1" name="TextBox 10"/>
          <p:cNvSpPr txBox="1"/>
          <p:nvPr/>
        </p:nvSpPr>
        <p:spPr>
          <a:xfrm>
            <a:off x="6718850" y="3811484"/>
            <a:ext cx="13831658" cy="5678478"/>
          </a:xfrm>
          <a:prstGeom prst="rect">
            <a:avLst/>
          </a:prstGeom>
          <a:solidFill>
            <a:srgbClr val="666666"/>
          </a:solidFill>
        </p:spPr>
        <p:txBody>
          <a:bodyPr wrap="square" rtlCol="0">
            <a:spAutoFit/>
          </a:bodyPr>
          <a:lstStyle/>
          <a:p>
            <a:pPr marL="457200">
              <a:lnSpc>
                <a:spcPct val="150000"/>
              </a:lnSpc>
            </a:pPr>
            <a:endParaRPr lang="en-US" sz="22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400" b="1" dirty="0" smtClean="0">
                <a:solidFill>
                  <a:srgbClr val="79B1FF"/>
                </a:solidFill>
                <a:latin typeface="Roboto Mono for Powerline" charset="0"/>
                <a:ea typeface="Roboto Mono for Powerline" charset="0"/>
                <a:cs typeface="Roboto Mono for Powerline" charset="0"/>
              </a:rPr>
              <a:t>$ </a:t>
            </a:r>
            <a:r>
              <a:rPr lang="en-US" sz="2400" b="1" dirty="0">
                <a:solidFill>
                  <a:srgbClr val="79B1FF"/>
                </a:solidFill>
                <a:latin typeface="Roboto Mono for Powerline" charset="0"/>
                <a:ea typeface="Roboto Mono for Powerline" charset="0"/>
                <a:cs typeface="Roboto Mono for Powerline" charset="0"/>
              </a:rPr>
              <a:t>vault read </a:t>
            </a:r>
            <a:r>
              <a:rPr lang="en-US" sz="2400" b="1" dirty="0" err="1">
                <a:solidFill>
                  <a:srgbClr val="79B1FF"/>
                </a:solidFill>
                <a:latin typeface="Roboto Mono for Powerline" charset="0"/>
                <a:ea typeface="Roboto Mono for Powerline" charset="0"/>
                <a:cs typeface="Roboto Mono for Powerline" charset="0"/>
              </a:rPr>
              <a:t>ethereum</a:t>
            </a:r>
            <a:r>
              <a:rPr lang="en-US" sz="2400" b="1" dirty="0">
                <a:solidFill>
                  <a:srgbClr val="79B1FF"/>
                </a:solidFill>
                <a:latin typeface="Roboto Mono for Powerline" charset="0"/>
                <a:ea typeface="Roboto Mono for Powerline" charset="0"/>
                <a:cs typeface="Roboto Mono for Powerline" charset="0"/>
              </a:rPr>
              <a:t>/accounts/</a:t>
            </a:r>
            <a:r>
              <a:rPr lang="en-US" sz="2400" b="1" dirty="0" err="1">
                <a:solidFill>
                  <a:srgbClr val="79B1FF"/>
                </a:solidFill>
                <a:latin typeface="Roboto Mono for Powerline" charset="0"/>
                <a:ea typeface="Roboto Mono for Powerline" charset="0"/>
                <a:cs typeface="Roboto Mono for Powerline" charset="0"/>
              </a:rPr>
              <a:t>etherbase</a:t>
            </a:r>
            <a:endParaRPr lang="en-US" sz="24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200" dirty="0" smtClean="0">
                <a:solidFill>
                  <a:schemeClr val="bg1"/>
                </a:solidFill>
                <a:latin typeface="Roboto Mono for Powerline" charset="0"/>
                <a:ea typeface="Roboto Mono for Powerline" charset="0"/>
                <a:cs typeface="Roboto Mono for Powerline" charset="0"/>
              </a:rPr>
              <a:t>Key             </a:t>
            </a:r>
            <a:r>
              <a:rPr lang="en-US" sz="2200" dirty="0">
                <a:solidFill>
                  <a:schemeClr val="bg1"/>
                </a:solidFill>
                <a:latin typeface="Roboto Mono for Powerline" charset="0"/>
                <a:ea typeface="Roboto Mono for Powerline" charset="0"/>
                <a:cs typeface="Roboto Mono for Powerline" charset="0"/>
              </a:rPr>
              <a:t>	</a:t>
            </a:r>
            <a:r>
              <a:rPr lang="en-US" sz="2200" dirty="0" smtClean="0">
                <a:solidFill>
                  <a:schemeClr val="bg1"/>
                </a:solidFill>
                <a:latin typeface="Roboto Mono for Powerline" charset="0"/>
                <a:ea typeface="Roboto Mono for Powerline" charset="0"/>
                <a:cs typeface="Roboto Mono for Powerline" charset="0"/>
              </a:rPr>
              <a:t>Value</a:t>
            </a:r>
          </a:p>
          <a:p>
            <a:pPr marL="457200">
              <a:lnSpc>
                <a:spcPct val="150000"/>
              </a:lnSpc>
            </a:pPr>
            <a:r>
              <a:rPr lang="en-US" sz="2200" dirty="0" smtClean="0">
                <a:solidFill>
                  <a:schemeClr val="bg1"/>
                </a:solidFill>
                <a:latin typeface="Roboto Mono for Powerline" charset="0"/>
                <a:ea typeface="Roboto Mono for Powerline" charset="0"/>
                <a:cs typeface="Roboto Mono for Powerline" charset="0"/>
              </a:rPr>
              <a:t>---             </a:t>
            </a:r>
            <a:r>
              <a:rPr lang="en-US" sz="2200" dirty="0">
                <a:solidFill>
                  <a:schemeClr val="bg1"/>
                </a:solidFill>
                <a:latin typeface="Roboto Mono for Powerline" charset="0"/>
                <a:ea typeface="Roboto Mono for Powerline" charset="0"/>
                <a:cs typeface="Roboto Mono for Powerline" charset="0"/>
              </a:rPr>
              <a:t>	</a:t>
            </a:r>
            <a:r>
              <a:rPr lang="en-US" sz="2200" dirty="0" smtClean="0">
                <a:solidFill>
                  <a:schemeClr val="bg1"/>
                </a:solidFill>
                <a:latin typeface="Roboto Mono for Powerline" charset="0"/>
                <a:ea typeface="Roboto Mono for Powerline" charset="0"/>
                <a:cs typeface="Roboto Mono for Powerline" charset="0"/>
              </a:rPr>
              <a:t>-----</a:t>
            </a:r>
          </a:p>
          <a:p>
            <a:pPr marL="457200">
              <a:lnSpc>
                <a:spcPct val="150000"/>
              </a:lnSpc>
            </a:pPr>
            <a:r>
              <a:rPr lang="en-US" sz="2200" dirty="0">
                <a:solidFill>
                  <a:schemeClr val="bg1"/>
                </a:solidFill>
                <a:latin typeface="Roboto Mono for Powerline" charset="0"/>
                <a:ea typeface="Roboto Mono for Powerline" charset="0"/>
                <a:cs typeface="Roboto Mono for Powerline" charset="0"/>
              </a:rPr>
              <a:t>address         	</a:t>
            </a:r>
            <a:r>
              <a:rPr lang="en-US" sz="2200" dirty="0" smtClean="0">
                <a:solidFill>
                  <a:schemeClr val="bg1"/>
                </a:solidFill>
                <a:latin typeface="Roboto Mono for Powerline" charset="0"/>
                <a:ea typeface="Roboto Mono for Powerline" charset="0"/>
                <a:cs typeface="Roboto Mono for Powerline" charset="0"/>
              </a:rPr>
              <a:t>0xa2d0566A6DCb1Eb7687F40E373ed7d53af44dD05</a:t>
            </a:r>
          </a:p>
          <a:p>
            <a:pPr marL="457200">
              <a:lnSpc>
                <a:spcPct val="150000"/>
              </a:lnSpc>
            </a:pPr>
            <a:r>
              <a:rPr lang="en-US" sz="2200" dirty="0" err="1" smtClean="0">
                <a:solidFill>
                  <a:schemeClr val="bg1"/>
                </a:solidFill>
                <a:latin typeface="Roboto Mono for Powerline" charset="0"/>
                <a:ea typeface="Roboto Mono for Powerline" charset="0"/>
                <a:cs typeface="Roboto Mono for Powerline" charset="0"/>
              </a:rPr>
              <a:t>chain_id</a:t>
            </a:r>
            <a:r>
              <a:rPr lang="en-US" sz="2200" dirty="0" smtClean="0">
                <a:solidFill>
                  <a:schemeClr val="bg1"/>
                </a:solidFill>
                <a:latin typeface="Roboto Mono for Powerline" charset="0"/>
                <a:ea typeface="Roboto Mono for Powerline" charset="0"/>
                <a:cs typeface="Roboto Mono for Powerline" charset="0"/>
              </a:rPr>
              <a:t>        </a:t>
            </a:r>
            <a:r>
              <a:rPr lang="en-US" sz="2200" dirty="0">
                <a:solidFill>
                  <a:schemeClr val="bg1"/>
                </a:solidFill>
                <a:latin typeface="Roboto Mono for Powerline" charset="0"/>
                <a:ea typeface="Roboto Mono for Powerline" charset="0"/>
                <a:cs typeface="Roboto Mono for Powerline" charset="0"/>
              </a:rPr>
              <a:t>	</a:t>
            </a:r>
            <a:r>
              <a:rPr lang="en-US" sz="2200" dirty="0" smtClean="0">
                <a:solidFill>
                  <a:schemeClr val="bg1"/>
                </a:solidFill>
                <a:latin typeface="Roboto Mono for Powerline" charset="0"/>
                <a:ea typeface="Roboto Mono for Powerline" charset="0"/>
                <a:cs typeface="Roboto Mono for Powerline" charset="0"/>
              </a:rPr>
              <a:t>1977</a:t>
            </a:r>
          </a:p>
          <a:p>
            <a:pPr marL="457200">
              <a:lnSpc>
                <a:spcPct val="150000"/>
              </a:lnSpc>
            </a:pPr>
            <a:r>
              <a:rPr lang="en-US" sz="2200" dirty="0" err="1" smtClean="0">
                <a:solidFill>
                  <a:schemeClr val="bg1"/>
                </a:solidFill>
                <a:latin typeface="Roboto Mono for Powerline" charset="0"/>
                <a:ea typeface="Roboto Mono for Powerline" charset="0"/>
                <a:cs typeface="Roboto Mono for Powerline" charset="0"/>
              </a:rPr>
              <a:t>pending_balance</a:t>
            </a:r>
            <a:r>
              <a:rPr lang="en-US" sz="2200" dirty="0" smtClean="0">
                <a:solidFill>
                  <a:schemeClr val="bg1"/>
                </a:solidFill>
                <a:latin typeface="Roboto Mono for Powerline" charset="0"/>
                <a:ea typeface="Roboto Mono for Powerline" charset="0"/>
                <a:cs typeface="Roboto Mono for Powerline" charset="0"/>
              </a:rPr>
              <a:t> </a:t>
            </a:r>
            <a:r>
              <a:rPr lang="en-US" sz="2200" dirty="0">
                <a:solidFill>
                  <a:schemeClr val="bg1"/>
                </a:solidFill>
                <a:latin typeface="Roboto Mono for Powerline" charset="0"/>
                <a:ea typeface="Roboto Mono for Powerline" charset="0"/>
                <a:cs typeface="Roboto Mono for Powerline" charset="0"/>
              </a:rPr>
              <a:t>	</a:t>
            </a:r>
            <a:r>
              <a:rPr lang="en-US" sz="2200" dirty="0" smtClean="0">
                <a:solidFill>
                  <a:schemeClr val="bg1"/>
                </a:solidFill>
                <a:latin typeface="Roboto Mono for Powerline" charset="0"/>
                <a:ea typeface="Roboto Mono for Powerline" charset="0"/>
                <a:cs typeface="Roboto Mono for Powerline" charset="0"/>
              </a:rPr>
              <a:t>95000000000000000000</a:t>
            </a:r>
          </a:p>
          <a:p>
            <a:pPr marL="457200">
              <a:lnSpc>
                <a:spcPct val="150000"/>
              </a:lnSpc>
            </a:pPr>
            <a:r>
              <a:rPr lang="en-US" sz="2200" dirty="0" err="1" smtClean="0">
                <a:solidFill>
                  <a:schemeClr val="bg1"/>
                </a:solidFill>
                <a:latin typeface="Roboto Mono for Powerline" charset="0"/>
                <a:ea typeface="Roboto Mono for Powerline" charset="0"/>
                <a:cs typeface="Roboto Mono for Powerline" charset="0"/>
              </a:rPr>
              <a:t>pending_nonce</a:t>
            </a:r>
            <a:r>
              <a:rPr lang="en-US" sz="2200" dirty="0" smtClean="0">
                <a:solidFill>
                  <a:schemeClr val="bg1"/>
                </a:solidFill>
                <a:latin typeface="Roboto Mono for Powerline" charset="0"/>
                <a:ea typeface="Roboto Mono for Powerline" charset="0"/>
                <a:cs typeface="Roboto Mono for Powerline" charset="0"/>
              </a:rPr>
              <a:t>   </a:t>
            </a:r>
            <a:r>
              <a:rPr lang="en-US" sz="2200" dirty="0">
                <a:solidFill>
                  <a:schemeClr val="bg1"/>
                </a:solidFill>
                <a:latin typeface="Roboto Mono for Powerline" charset="0"/>
                <a:ea typeface="Roboto Mono for Powerline" charset="0"/>
                <a:cs typeface="Roboto Mono for Powerline" charset="0"/>
              </a:rPr>
              <a:t>	</a:t>
            </a:r>
            <a:r>
              <a:rPr lang="en-US" sz="2200" dirty="0" smtClean="0">
                <a:solidFill>
                  <a:schemeClr val="bg1"/>
                </a:solidFill>
                <a:latin typeface="Roboto Mono for Powerline" charset="0"/>
                <a:ea typeface="Roboto Mono for Powerline" charset="0"/>
                <a:cs typeface="Roboto Mono for Powerline" charset="0"/>
              </a:rPr>
              <a:t>0</a:t>
            </a:r>
          </a:p>
          <a:p>
            <a:pPr marL="457200">
              <a:lnSpc>
                <a:spcPct val="150000"/>
              </a:lnSpc>
            </a:pPr>
            <a:r>
              <a:rPr lang="en-US" sz="2200" dirty="0" err="1" smtClean="0">
                <a:solidFill>
                  <a:schemeClr val="bg1"/>
                </a:solidFill>
                <a:latin typeface="Roboto Mono for Powerline" charset="0"/>
                <a:ea typeface="Roboto Mono for Powerline" charset="0"/>
                <a:cs typeface="Roboto Mono for Powerline" charset="0"/>
              </a:rPr>
              <a:t>pending_tx_count</a:t>
            </a:r>
            <a:r>
              <a:rPr lang="en-US" sz="2200" dirty="0">
                <a:solidFill>
                  <a:schemeClr val="bg1"/>
                </a:solidFill>
                <a:latin typeface="Roboto Mono for Powerline" charset="0"/>
                <a:ea typeface="Roboto Mono for Powerline" charset="0"/>
                <a:cs typeface="Roboto Mono for Powerline" charset="0"/>
              </a:rPr>
              <a:t>	</a:t>
            </a:r>
            <a:r>
              <a:rPr lang="en-US" sz="2200" dirty="0" smtClean="0">
                <a:solidFill>
                  <a:schemeClr val="bg1"/>
                </a:solidFill>
                <a:latin typeface="Roboto Mono for Powerline" charset="0"/>
                <a:ea typeface="Roboto Mono for Powerline" charset="0"/>
                <a:cs typeface="Roboto Mono for Powerline" charset="0"/>
              </a:rPr>
              <a:t>0</a:t>
            </a:r>
          </a:p>
          <a:p>
            <a:pPr marL="457200">
              <a:lnSpc>
                <a:spcPct val="150000"/>
              </a:lnSpc>
            </a:pPr>
            <a:r>
              <a:rPr lang="en-US" sz="2200" dirty="0" err="1" smtClean="0">
                <a:solidFill>
                  <a:schemeClr val="bg1"/>
                </a:solidFill>
                <a:latin typeface="Roboto Mono for Powerline" charset="0"/>
                <a:ea typeface="Roboto Mono for Powerline" charset="0"/>
                <a:cs typeface="Roboto Mono for Powerline" charset="0"/>
              </a:rPr>
              <a:t>rpc_url</a:t>
            </a:r>
            <a:r>
              <a:rPr lang="en-US" sz="2200" dirty="0" smtClean="0">
                <a:solidFill>
                  <a:schemeClr val="bg1"/>
                </a:solidFill>
                <a:latin typeface="Roboto Mono for Powerline" charset="0"/>
                <a:ea typeface="Roboto Mono for Powerline" charset="0"/>
                <a:cs typeface="Roboto Mono for Powerline" charset="0"/>
              </a:rPr>
              <a:t>         </a:t>
            </a:r>
            <a:r>
              <a:rPr lang="en-US" sz="2200" dirty="0">
                <a:solidFill>
                  <a:schemeClr val="bg1"/>
                </a:solidFill>
                <a:latin typeface="Roboto Mono for Powerline" charset="0"/>
                <a:ea typeface="Roboto Mono for Powerline" charset="0"/>
                <a:cs typeface="Roboto Mono for Powerline" charset="0"/>
              </a:rPr>
              <a:t>	</a:t>
            </a:r>
            <a:r>
              <a:rPr lang="en-US" sz="2200" dirty="0">
                <a:solidFill>
                  <a:schemeClr val="bg1"/>
                </a:solidFill>
                <a:latin typeface="Roboto Mono for Powerline" charset="0"/>
                <a:ea typeface="Roboto Mono for Powerline" charset="0"/>
                <a:cs typeface="Roboto Mono for Powerline" charset="0"/>
                <a:hlinkClick r:id="rId3"/>
              </a:rPr>
              <a:t>http://</a:t>
            </a:r>
            <a:r>
              <a:rPr lang="en-US" sz="2200" dirty="0" smtClean="0">
                <a:solidFill>
                  <a:schemeClr val="bg1"/>
                </a:solidFill>
                <a:latin typeface="Roboto Mono for Powerline" charset="0"/>
                <a:ea typeface="Roboto Mono for Powerline" charset="0"/>
                <a:cs typeface="Roboto Mono for Powerline" charset="0"/>
                <a:hlinkClick r:id="rId3"/>
              </a:rPr>
              <a:t>localhost:8545</a:t>
            </a:r>
            <a:endParaRPr lang="en-US" sz="2200" dirty="0" smtClean="0">
              <a:solidFill>
                <a:schemeClr val="bg1"/>
              </a:solidFill>
              <a:latin typeface="Roboto Mono for Powerline" charset="0"/>
              <a:ea typeface="Roboto Mono for Powerline" charset="0"/>
              <a:cs typeface="Roboto Mono for Powerline" charset="0"/>
            </a:endParaRPr>
          </a:p>
          <a:p>
            <a:pPr marL="457200">
              <a:lnSpc>
                <a:spcPct val="150000"/>
              </a:lnSpc>
            </a:pPr>
            <a:endParaRPr lang="en-US" sz="2200" dirty="0" smtClean="0">
              <a:solidFill>
                <a:schemeClr val="bg1"/>
              </a:solidFill>
              <a:latin typeface="Roboto Mono for Powerline" charset="0"/>
              <a:ea typeface="Roboto Mono for Powerline" charset="0"/>
              <a:cs typeface="Roboto Mono for Powerline" charset="0"/>
            </a:endParaRPr>
          </a:p>
        </p:txBody>
      </p:sp>
      <p:sp>
        <p:nvSpPr>
          <p:cNvPr id="13" name="TextBox 12"/>
          <p:cNvSpPr txBox="1"/>
          <p:nvPr/>
        </p:nvSpPr>
        <p:spPr>
          <a:xfrm>
            <a:off x="6718850" y="1407084"/>
            <a:ext cx="16389487"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GET ACCOUNT BALANCE</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4"/>
          <a:stretch>
            <a:fillRect/>
          </a:stretch>
        </p:blipFill>
        <p:spPr>
          <a:xfrm>
            <a:off x="793095" y="919221"/>
            <a:ext cx="4461565" cy="4461565"/>
          </a:xfrm>
          <a:prstGeom prst="rect">
            <a:avLst/>
          </a:prstGeom>
        </p:spPr>
      </p:pic>
    </p:spTree>
    <p:extLst>
      <p:ext uri="{BB962C8B-B14F-4D97-AF65-F5344CB8AC3E}">
        <p14:creationId xmlns:p14="http://schemas.microsoft.com/office/powerpoint/2010/main" val="82774395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473" y="-34290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8211863"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IMPORT EOA</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14" name="TextBox 13"/>
          <p:cNvSpPr txBox="1"/>
          <p:nvPr/>
        </p:nvSpPr>
        <p:spPr>
          <a:xfrm>
            <a:off x="6718849" y="4009529"/>
            <a:ext cx="15479669" cy="4985980"/>
          </a:xfrm>
          <a:prstGeom prst="rect">
            <a:avLst/>
          </a:prstGeom>
          <a:solidFill>
            <a:srgbClr val="666666"/>
          </a:solidFill>
        </p:spPr>
        <p:txBody>
          <a:bodyPr wrap="square" rtlCol="0">
            <a:spAutoFit/>
          </a:bodyPr>
          <a:lstStyle/>
          <a:p>
            <a:pPr marL="457200">
              <a:lnSpc>
                <a:spcPct val="150000"/>
              </a:lnSpc>
            </a:pPr>
            <a:endParaRPr lang="en-US" sz="2000" b="1"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400" b="1" dirty="0" smtClean="0">
                <a:solidFill>
                  <a:srgbClr val="79B1FF"/>
                </a:solidFill>
                <a:latin typeface="Roboto Mono for Powerline" charset="0"/>
                <a:ea typeface="Roboto Mono for Powerline" charset="0"/>
                <a:cs typeface="Roboto Mono for Powerline" charset="0"/>
              </a:rPr>
              <a:t>$ </a:t>
            </a:r>
            <a:r>
              <a:rPr lang="en-US" sz="2400" b="1" dirty="0">
                <a:solidFill>
                  <a:srgbClr val="79B1FF"/>
                </a:solidFill>
                <a:latin typeface="Roboto Mono for Powerline" charset="0"/>
                <a:ea typeface="Roboto Mono for Powerline" charset="0"/>
                <a:cs typeface="Roboto Mono for Powerline" charset="0"/>
              </a:rPr>
              <a:t>read -s PASSPHRASE; vault write </a:t>
            </a:r>
            <a:r>
              <a:rPr lang="en-US" sz="2400" b="1" dirty="0" err="1" smtClean="0">
                <a:solidFill>
                  <a:srgbClr val="79B1FF"/>
                </a:solidFill>
                <a:latin typeface="Roboto Mono for Powerline" charset="0"/>
                <a:ea typeface="Roboto Mono for Powerline" charset="0"/>
                <a:cs typeface="Roboto Mono for Powerline" charset="0"/>
              </a:rPr>
              <a:t>ethereum</a:t>
            </a:r>
            <a:r>
              <a:rPr lang="en-US" sz="2400" b="1" dirty="0" smtClean="0">
                <a:solidFill>
                  <a:srgbClr val="79B1FF"/>
                </a:solidFill>
                <a:latin typeface="Roboto Mono for Powerline" charset="0"/>
                <a:ea typeface="Roboto Mono for Powerline" charset="0"/>
                <a:cs typeface="Roboto Mono for Powerline" charset="0"/>
              </a:rPr>
              <a:t>/import/</a:t>
            </a:r>
            <a:r>
              <a:rPr lang="en-US" sz="2400" b="1" dirty="0" err="1" smtClean="0">
                <a:solidFill>
                  <a:srgbClr val="79B1FF"/>
                </a:solidFill>
                <a:latin typeface="Roboto Mono for Powerline" charset="0"/>
                <a:ea typeface="Roboto Mono for Powerline" charset="0"/>
                <a:cs typeface="Roboto Mono for Powerline" charset="0"/>
              </a:rPr>
              <a:t>oldwallet</a:t>
            </a:r>
            <a:r>
              <a:rPr lang="en-US" sz="2400" b="1" dirty="0" smtClean="0">
                <a:solidFill>
                  <a:srgbClr val="79B1FF"/>
                </a:solidFill>
                <a:latin typeface="Roboto Mono for Powerline" charset="0"/>
                <a:ea typeface="Roboto Mono for Powerline" charset="0"/>
                <a:cs typeface="Roboto Mono for Powerline" charset="0"/>
              </a:rPr>
              <a:t> </a:t>
            </a:r>
            <a:r>
              <a:rPr lang="en-US" sz="2400" b="1" dirty="0">
                <a:solidFill>
                  <a:srgbClr val="79B1FF"/>
                </a:solidFill>
                <a:latin typeface="Roboto Mono for Powerline" charset="0"/>
                <a:ea typeface="Roboto Mono for Powerline" charset="0"/>
                <a:cs typeface="Roboto Mono for Powerline" charset="0"/>
              </a:rPr>
              <a:t>path=/Users/immutability/.</a:t>
            </a:r>
            <a:r>
              <a:rPr lang="en-US" sz="2400" b="1" dirty="0" err="1">
                <a:solidFill>
                  <a:srgbClr val="79B1FF"/>
                </a:solidFill>
                <a:latin typeface="Roboto Mono for Powerline" charset="0"/>
                <a:ea typeface="Roboto Mono for Powerline" charset="0"/>
                <a:cs typeface="Roboto Mono for Powerline" charset="0"/>
              </a:rPr>
              <a:t>ethereum</a:t>
            </a:r>
            <a:r>
              <a:rPr lang="en-US" sz="2400" b="1" dirty="0">
                <a:solidFill>
                  <a:srgbClr val="79B1FF"/>
                </a:solidFill>
                <a:latin typeface="Roboto Mono for Powerline" charset="0"/>
                <a:ea typeface="Roboto Mono for Powerline" charset="0"/>
                <a:cs typeface="Roboto Mono for Powerline" charset="0"/>
              </a:rPr>
              <a:t>/</a:t>
            </a:r>
            <a:r>
              <a:rPr lang="en-US" sz="2400" b="1" dirty="0" err="1">
                <a:solidFill>
                  <a:srgbClr val="79B1FF"/>
                </a:solidFill>
                <a:latin typeface="Roboto Mono for Powerline" charset="0"/>
                <a:ea typeface="Roboto Mono for Powerline" charset="0"/>
                <a:cs typeface="Roboto Mono for Powerline" charset="0"/>
              </a:rPr>
              <a:t>keystore</a:t>
            </a:r>
            <a:r>
              <a:rPr lang="en-US" sz="2400" b="1" dirty="0">
                <a:solidFill>
                  <a:srgbClr val="79B1FF"/>
                </a:solidFill>
                <a:latin typeface="Roboto Mono for Powerline" charset="0"/>
                <a:ea typeface="Roboto Mono for Powerline" charset="0"/>
                <a:cs typeface="Roboto Mono for Powerline" charset="0"/>
              </a:rPr>
              <a:t>/UTC--2017-12-01T23-13-37.315592353Z--a152e7a09267bcff6c33388caab403b76b889939 passphrase=$PASSPHRASE; unset </a:t>
            </a:r>
            <a:r>
              <a:rPr lang="en-US" sz="2400" b="1" dirty="0" smtClean="0">
                <a:solidFill>
                  <a:srgbClr val="79B1FF"/>
                </a:solidFill>
                <a:latin typeface="Roboto Mono for Powerline" charset="0"/>
                <a:ea typeface="Roboto Mono for Powerline" charset="0"/>
                <a:cs typeface="Roboto Mono for Powerline" charset="0"/>
              </a:rPr>
              <a:t>PASSPHRASE</a:t>
            </a:r>
          </a:p>
          <a:p>
            <a:pPr marL="457200">
              <a:lnSpc>
                <a:spcPct val="150000"/>
              </a:lnSpc>
            </a:pPr>
            <a:r>
              <a:rPr lang="en-US" sz="2400" dirty="0">
                <a:solidFill>
                  <a:schemeClr val="bg1"/>
                </a:solidFill>
                <a:latin typeface="Roboto Mono for Powerline" charset="0"/>
                <a:ea typeface="Roboto Mono for Powerline" charset="0"/>
                <a:cs typeface="Roboto Mono for Powerline" charset="0"/>
              </a:rPr>
              <a:t>Key 	</a:t>
            </a:r>
            <a:r>
              <a:rPr lang="en-US" sz="2400" dirty="0" smtClean="0">
                <a:solidFill>
                  <a:schemeClr val="bg1"/>
                </a:solidFill>
                <a:latin typeface="Roboto Mono for Powerline" charset="0"/>
                <a:ea typeface="Roboto Mono for Powerline" charset="0"/>
                <a:cs typeface="Roboto Mono for Powerline" charset="0"/>
              </a:rPr>
              <a:t>Value</a:t>
            </a: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 </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a:t>
            </a: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path</a:t>
            </a:r>
            <a:r>
              <a:rPr lang="en-US" sz="2400" dirty="0">
                <a:solidFill>
                  <a:schemeClr val="bg1"/>
                </a:solidFill>
                <a:latin typeface="Roboto Mono for Powerline" charset="0"/>
                <a:ea typeface="Roboto Mono for Powerline" charset="0"/>
                <a:cs typeface="Roboto Mono for Powerline" charset="0"/>
              </a:rPr>
              <a:t>	/Users/immutability/.</a:t>
            </a:r>
            <a:r>
              <a:rPr lang="en-US" sz="2400" dirty="0" err="1">
                <a:solidFill>
                  <a:schemeClr val="bg1"/>
                </a:solidFill>
                <a:latin typeface="Roboto Mono for Powerline" charset="0"/>
                <a:ea typeface="Roboto Mono for Powerline" charset="0"/>
                <a:cs typeface="Roboto Mono for Powerline" charset="0"/>
              </a:rPr>
              <a:t>ethereum</a:t>
            </a:r>
            <a:r>
              <a:rPr lang="en-US" sz="2400" dirty="0">
                <a:solidFill>
                  <a:schemeClr val="bg1"/>
                </a:solidFill>
                <a:latin typeface="Roboto Mono for Powerline" charset="0"/>
                <a:ea typeface="Roboto Mono for Powerline" charset="0"/>
                <a:cs typeface="Roboto Mono for Powerline" charset="0"/>
              </a:rPr>
              <a:t>/</a:t>
            </a:r>
            <a:r>
              <a:rPr lang="en-US" sz="2400" dirty="0" err="1">
                <a:solidFill>
                  <a:schemeClr val="bg1"/>
                </a:solidFill>
                <a:latin typeface="Roboto Mono for Powerline" charset="0"/>
                <a:ea typeface="Roboto Mono for Powerline" charset="0"/>
                <a:cs typeface="Roboto Mono for Powerline" charset="0"/>
              </a:rPr>
              <a:t>keystore</a:t>
            </a:r>
            <a:r>
              <a:rPr lang="en-US" sz="2400" dirty="0">
                <a:solidFill>
                  <a:schemeClr val="bg1"/>
                </a:solidFill>
                <a:latin typeface="Roboto Mono for Powerline" charset="0"/>
                <a:ea typeface="Roboto Mono for Powerline" charset="0"/>
                <a:cs typeface="Roboto Mono for Powerline" charset="0"/>
              </a:rPr>
              <a:t>/UTC--2017-12-01T23-13-37.315592353Z--a152e7a09267bcff6c33388caab403b76b889939</a:t>
            </a:r>
          </a:p>
          <a:p>
            <a:pPr marL="457200">
              <a:lnSpc>
                <a:spcPct val="150000"/>
              </a:lnSpc>
            </a:pPr>
            <a:endParaRPr lang="en-US" sz="2400" dirty="0" smtClean="0">
              <a:solidFill>
                <a:schemeClr val="bg1"/>
              </a:solidFill>
              <a:latin typeface="Roboto Mono for Powerline" charset="0"/>
              <a:ea typeface="Roboto Mono for Powerline" charset="0"/>
              <a:cs typeface="Roboto Mono for Powerline" charset="0"/>
            </a:endParaRPr>
          </a:p>
        </p:txBody>
      </p:sp>
    </p:spTree>
    <p:extLst>
      <p:ext uri="{BB962C8B-B14F-4D97-AF65-F5344CB8AC3E}">
        <p14:creationId xmlns:p14="http://schemas.microsoft.com/office/powerpoint/2010/main" val="73452557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4"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8253541"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EXPORT EOA</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14" name="TextBox 13"/>
          <p:cNvSpPr txBox="1"/>
          <p:nvPr/>
        </p:nvSpPr>
        <p:spPr>
          <a:xfrm>
            <a:off x="6718850" y="4612644"/>
            <a:ext cx="16530256" cy="6740307"/>
          </a:xfrm>
          <a:prstGeom prst="rect">
            <a:avLst/>
          </a:prstGeom>
          <a:solidFill>
            <a:srgbClr val="666666"/>
          </a:solidFill>
        </p:spPr>
        <p:txBody>
          <a:bodyPr wrap="square" rtlCol="0">
            <a:spAutoFit/>
          </a:bodyPr>
          <a:lstStyle/>
          <a:p>
            <a:pPr marL="457200">
              <a:lnSpc>
                <a:spcPct val="150000"/>
              </a:lnSpc>
            </a:pPr>
            <a:endParaRPr lang="en-US" sz="2400" b="1"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400" b="1" dirty="0">
                <a:solidFill>
                  <a:srgbClr val="79B1FF"/>
                </a:solidFill>
                <a:latin typeface="Roboto Mono for Powerline" charset="0"/>
                <a:ea typeface="Roboto Mono for Powerline" charset="0"/>
                <a:cs typeface="Roboto Mono for Powerline" charset="0"/>
              </a:rPr>
              <a:t>$ vault write </a:t>
            </a:r>
            <a:r>
              <a:rPr lang="en-US" sz="2400" b="1" dirty="0" err="1">
                <a:solidFill>
                  <a:srgbClr val="79B1FF"/>
                </a:solidFill>
                <a:latin typeface="Roboto Mono for Powerline" charset="0"/>
                <a:ea typeface="Roboto Mono for Powerline" charset="0"/>
                <a:cs typeface="Roboto Mono for Powerline" charset="0"/>
              </a:rPr>
              <a:t>ethereum</a:t>
            </a:r>
            <a:r>
              <a:rPr lang="en-US" sz="2400" b="1" dirty="0">
                <a:solidFill>
                  <a:srgbClr val="79B1FF"/>
                </a:solidFill>
                <a:latin typeface="Roboto Mono for Powerline" charset="0"/>
                <a:ea typeface="Roboto Mono for Powerline" charset="0"/>
                <a:cs typeface="Roboto Mono for Powerline" charset="0"/>
              </a:rPr>
              <a:t>/accounts/</a:t>
            </a:r>
            <a:r>
              <a:rPr lang="en-US" sz="2400" b="1" dirty="0" err="1">
                <a:solidFill>
                  <a:srgbClr val="79B1FF"/>
                </a:solidFill>
                <a:latin typeface="Roboto Mono for Powerline" charset="0"/>
                <a:ea typeface="Roboto Mono for Powerline" charset="0"/>
                <a:cs typeface="Roboto Mono for Powerline" charset="0"/>
              </a:rPr>
              <a:t>oldwallet</a:t>
            </a:r>
            <a:r>
              <a:rPr lang="en-US" sz="2400" b="1" dirty="0">
                <a:solidFill>
                  <a:srgbClr val="79B1FF"/>
                </a:solidFill>
                <a:latin typeface="Roboto Mono for Powerline" charset="0"/>
                <a:ea typeface="Roboto Mono for Powerline" charset="0"/>
                <a:cs typeface="Roboto Mono for Powerline" charset="0"/>
              </a:rPr>
              <a:t>/export directory=. </a:t>
            </a:r>
            <a:endParaRPr lang="en-US" sz="24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Key </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Value</a:t>
            </a: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 </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a:t>
            </a: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path</a:t>
            </a:r>
            <a:r>
              <a:rPr lang="en-US" sz="2400" dirty="0">
                <a:solidFill>
                  <a:schemeClr val="bg1"/>
                </a:solidFill>
                <a:latin typeface="Roboto Mono for Powerline" charset="0"/>
                <a:ea typeface="Roboto Mono for Powerline" charset="0"/>
                <a:cs typeface="Roboto Mono for Powerline" charset="0"/>
              </a:rPr>
              <a:t>	/Users/immutability/.</a:t>
            </a:r>
            <a:r>
              <a:rPr lang="en-US" sz="2400" dirty="0" err="1">
                <a:solidFill>
                  <a:schemeClr val="bg1"/>
                </a:solidFill>
                <a:latin typeface="Roboto Mono for Powerline" charset="0"/>
                <a:ea typeface="Roboto Mono for Powerline" charset="0"/>
                <a:cs typeface="Roboto Mono for Powerline" charset="0"/>
              </a:rPr>
              <a:t>ethereum</a:t>
            </a:r>
            <a:r>
              <a:rPr lang="en-US" sz="2400" dirty="0">
                <a:solidFill>
                  <a:schemeClr val="bg1"/>
                </a:solidFill>
                <a:latin typeface="Roboto Mono for Powerline" charset="0"/>
                <a:ea typeface="Roboto Mono for Powerline" charset="0"/>
                <a:cs typeface="Roboto Mono for Powerline" charset="0"/>
              </a:rPr>
              <a:t>/</a:t>
            </a:r>
            <a:r>
              <a:rPr lang="en-US" sz="2400" dirty="0" err="1">
                <a:solidFill>
                  <a:schemeClr val="bg1"/>
                </a:solidFill>
                <a:latin typeface="Roboto Mono for Powerline" charset="0"/>
                <a:ea typeface="Roboto Mono for Powerline" charset="0"/>
                <a:cs typeface="Roboto Mono for Powerline" charset="0"/>
              </a:rPr>
              <a:t>keystore</a:t>
            </a:r>
            <a:r>
              <a:rPr lang="en-US" sz="2400" dirty="0">
                <a:solidFill>
                  <a:schemeClr val="bg1"/>
                </a:solidFill>
                <a:latin typeface="Roboto Mono for Powerline" charset="0"/>
                <a:ea typeface="Roboto Mono for Powerline" charset="0"/>
                <a:cs typeface="Roboto Mono for Powerline" charset="0"/>
              </a:rPr>
              <a:t>/UTC--2017-12-01T23-13-37.315592353Z--</a:t>
            </a:r>
            <a:r>
              <a:rPr lang="en-US" sz="2400" dirty="0" smtClean="0">
                <a:solidFill>
                  <a:schemeClr val="bg1"/>
                </a:solidFill>
                <a:latin typeface="Roboto Mono for Powerline" charset="0"/>
                <a:ea typeface="Roboto Mono for Powerline" charset="0"/>
                <a:cs typeface="Roboto Mono for Powerline" charset="0"/>
              </a:rPr>
              <a:t>a152e7a09267bcff6c33388caab403b76b88993</a:t>
            </a:r>
          </a:p>
          <a:p>
            <a:pPr marL="457200">
              <a:lnSpc>
                <a:spcPct val="150000"/>
              </a:lnSpc>
            </a:pP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400" b="1" dirty="0">
                <a:solidFill>
                  <a:srgbClr val="79B1FF"/>
                </a:solidFill>
                <a:latin typeface="Roboto Mono for Powerline" charset="0"/>
                <a:ea typeface="Roboto Mono for Powerline" charset="0"/>
                <a:cs typeface="Roboto Mono for Powerline" charset="0"/>
              </a:rPr>
              <a:t>$ vault read </a:t>
            </a:r>
            <a:r>
              <a:rPr lang="en-US" sz="2400" b="1" dirty="0" err="1" smtClean="0">
                <a:solidFill>
                  <a:srgbClr val="79B1FF"/>
                </a:solidFill>
                <a:latin typeface="Roboto Mono for Powerline" charset="0"/>
                <a:ea typeface="Roboto Mono for Powerline" charset="0"/>
                <a:cs typeface="Roboto Mono for Powerline" charset="0"/>
              </a:rPr>
              <a:t>ethereum</a:t>
            </a:r>
            <a:r>
              <a:rPr lang="en-US" sz="2400" b="1" dirty="0" smtClean="0">
                <a:solidFill>
                  <a:srgbClr val="79B1FF"/>
                </a:solidFill>
                <a:latin typeface="Roboto Mono for Powerline" charset="0"/>
                <a:ea typeface="Roboto Mono for Powerline" charset="0"/>
                <a:cs typeface="Roboto Mono for Powerline" charset="0"/>
              </a:rPr>
              <a:t>/accounts/</a:t>
            </a:r>
            <a:r>
              <a:rPr lang="en-US" sz="2400" b="1" dirty="0" err="1" smtClean="0">
                <a:solidFill>
                  <a:srgbClr val="79B1FF"/>
                </a:solidFill>
                <a:latin typeface="Roboto Mono for Powerline" charset="0"/>
                <a:ea typeface="Roboto Mono for Powerline" charset="0"/>
                <a:cs typeface="Roboto Mono for Powerline" charset="0"/>
              </a:rPr>
              <a:t>oldwallet</a:t>
            </a:r>
            <a:r>
              <a:rPr lang="en-US" sz="2400" b="1" dirty="0" smtClean="0">
                <a:solidFill>
                  <a:srgbClr val="79B1FF"/>
                </a:solidFill>
                <a:latin typeface="Roboto Mono for Powerline" charset="0"/>
                <a:ea typeface="Roboto Mono for Powerline" charset="0"/>
                <a:cs typeface="Roboto Mono for Powerline" charset="0"/>
              </a:rPr>
              <a:t>/passphrase</a:t>
            </a: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Key       </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Value</a:t>
            </a: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       </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a:t>
            </a: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passphrase</a:t>
            </a:r>
            <a:r>
              <a:rPr lang="en-US" sz="2400" dirty="0">
                <a:solidFill>
                  <a:schemeClr val="bg1"/>
                </a:solidFill>
                <a:latin typeface="Roboto Mono for Powerline" charset="0"/>
                <a:ea typeface="Roboto Mono for Powerline" charset="0"/>
                <a:cs typeface="Roboto Mono for Powerline" charset="0"/>
              </a:rPr>
              <a:t>	chute-nylon-yanking-overtly-</a:t>
            </a:r>
            <a:r>
              <a:rPr lang="en-US" sz="2400" dirty="0" err="1">
                <a:solidFill>
                  <a:schemeClr val="bg1"/>
                </a:solidFill>
                <a:latin typeface="Roboto Mono for Powerline" charset="0"/>
                <a:ea typeface="Roboto Mono for Powerline" charset="0"/>
                <a:cs typeface="Roboto Mono for Powerline" charset="0"/>
              </a:rPr>
              <a:t>ipod</a:t>
            </a:r>
            <a:r>
              <a:rPr lang="en-US" sz="2400" dirty="0">
                <a:solidFill>
                  <a:schemeClr val="bg1"/>
                </a:solidFill>
                <a:latin typeface="Roboto Mono for Powerline" charset="0"/>
                <a:ea typeface="Roboto Mono for Powerline" charset="0"/>
                <a:cs typeface="Roboto Mono for Powerline" charset="0"/>
              </a:rPr>
              <a:t>-sheath-register-ounce</a:t>
            </a:r>
          </a:p>
          <a:p>
            <a:pPr marL="457200">
              <a:lnSpc>
                <a:spcPct val="150000"/>
              </a:lnSpc>
            </a:pPr>
            <a:endParaRPr lang="en-US" sz="2400" dirty="0" smtClean="0">
              <a:solidFill>
                <a:schemeClr val="bg1"/>
              </a:solidFill>
              <a:latin typeface="Roboto Mono for Powerline" charset="0"/>
              <a:ea typeface="Roboto Mono for Powerline" charset="0"/>
              <a:cs typeface="Roboto Mono for Powerline" charset="0"/>
            </a:endParaRPr>
          </a:p>
        </p:txBody>
      </p:sp>
    </p:spTree>
    <p:extLst>
      <p:ext uri="{BB962C8B-B14F-4D97-AF65-F5344CB8AC3E}">
        <p14:creationId xmlns:p14="http://schemas.microsoft.com/office/powerpoint/2010/main" val="40930608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4"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6487673"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SEND ETH</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14" name="TextBox 13"/>
          <p:cNvSpPr txBox="1"/>
          <p:nvPr/>
        </p:nvSpPr>
        <p:spPr>
          <a:xfrm>
            <a:off x="6718850" y="4671010"/>
            <a:ext cx="15201350" cy="3877985"/>
          </a:xfrm>
          <a:prstGeom prst="rect">
            <a:avLst/>
          </a:prstGeom>
          <a:solidFill>
            <a:srgbClr val="666666"/>
          </a:solidFill>
        </p:spPr>
        <p:txBody>
          <a:bodyPr wrap="square" rtlCol="0">
            <a:spAutoFit/>
          </a:bodyPr>
          <a:lstStyle/>
          <a:p>
            <a:pPr marL="457200">
              <a:lnSpc>
                <a:spcPct val="150000"/>
              </a:lnSpc>
            </a:pPr>
            <a:endParaRPr lang="en-US" sz="2000" b="1"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400" b="1" dirty="0">
                <a:solidFill>
                  <a:srgbClr val="79B1FF"/>
                </a:solidFill>
                <a:latin typeface="Roboto Mono for Powerline" charset="0"/>
                <a:ea typeface="Roboto Mono for Powerline" charset="0"/>
                <a:cs typeface="Roboto Mono for Powerline" charset="0"/>
              </a:rPr>
              <a:t>$ vault write </a:t>
            </a:r>
            <a:r>
              <a:rPr lang="en-US" sz="2400" b="1" dirty="0" err="1" smtClean="0">
                <a:solidFill>
                  <a:srgbClr val="79B1FF"/>
                </a:solidFill>
                <a:latin typeface="Roboto Mono for Powerline" charset="0"/>
                <a:ea typeface="Roboto Mono for Powerline" charset="0"/>
                <a:cs typeface="Roboto Mono for Powerline" charset="0"/>
              </a:rPr>
              <a:t>ethereum</a:t>
            </a:r>
            <a:r>
              <a:rPr lang="en-US" sz="2400" b="1" dirty="0" smtClean="0">
                <a:solidFill>
                  <a:srgbClr val="79B1FF"/>
                </a:solidFill>
                <a:latin typeface="Roboto Mono for Powerline" charset="0"/>
                <a:ea typeface="Roboto Mono for Powerline" charset="0"/>
                <a:cs typeface="Roboto Mono for Powerline" charset="0"/>
              </a:rPr>
              <a:t>/accounts/</a:t>
            </a:r>
            <a:r>
              <a:rPr lang="en-US" sz="2400" b="1" dirty="0" err="1" smtClean="0">
                <a:solidFill>
                  <a:srgbClr val="79B1FF"/>
                </a:solidFill>
                <a:latin typeface="Roboto Mono for Powerline" charset="0"/>
                <a:ea typeface="Roboto Mono for Powerline" charset="0"/>
                <a:cs typeface="Roboto Mono for Powerline" charset="0"/>
              </a:rPr>
              <a:t>oldwallet</a:t>
            </a:r>
            <a:r>
              <a:rPr lang="en-US" sz="2400" b="1" dirty="0" smtClean="0">
                <a:solidFill>
                  <a:srgbClr val="79B1FF"/>
                </a:solidFill>
                <a:latin typeface="Roboto Mono for Powerline" charset="0"/>
                <a:ea typeface="Roboto Mono for Powerline" charset="0"/>
                <a:cs typeface="Roboto Mono for Powerline" charset="0"/>
              </a:rPr>
              <a:t>/debit </a:t>
            </a:r>
            <a:r>
              <a:rPr lang="en-US" sz="2400" b="1" dirty="0">
                <a:solidFill>
                  <a:srgbClr val="79B1FF"/>
                </a:solidFill>
                <a:latin typeface="Roboto Mono for Powerline" charset="0"/>
                <a:ea typeface="Roboto Mono for Powerline" charset="0"/>
                <a:cs typeface="Roboto Mono for Powerline" charset="0"/>
              </a:rPr>
              <a:t>to=0x0374E76DA2f0bE85a9FdC6763864c1087e6Ed28b </a:t>
            </a:r>
            <a:r>
              <a:rPr lang="en-US" sz="2400" b="1" dirty="0" smtClean="0">
                <a:solidFill>
                  <a:srgbClr val="79B1FF"/>
                </a:solidFill>
                <a:latin typeface="Roboto Mono for Powerline" charset="0"/>
                <a:ea typeface="Roboto Mono for Powerline" charset="0"/>
                <a:cs typeface="Roboto Mono for Powerline" charset="0"/>
              </a:rPr>
              <a:t>value=10000000000000000000</a:t>
            </a:r>
          </a:p>
          <a:p>
            <a:pPr marL="457200">
              <a:lnSpc>
                <a:spcPct val="150000"/>
              </a:lnSpc>
            </a:pPr>
            <a:r>
              <a:rPr lang="mr-IN" sz="2400" dirty="0" err="1">
                <a:solidFill>
                  <a:schemeClr val="bg1"/>
                </a:solidFill>
                <a:latin typeface="Roboto Mono for Powerline" charset="0"/>
                <a:ea typeface="Roboto Mono for Powerline" charset="0"/>
                <a:cs typeface="Roboto Mono for Powerline" charset="0"/>
              </a:rPr>
              <a:t>Key</a:t>
            </a:r>
            <a:r>
              <a:rPr lang="mr-IN" sz="2400" dirty="0">
                <a:solidFill>
                  <a:schemeClr val="bg1"/>
                </a:solidFill>
                <a:latin typeface="Roboto Mono for Powerline" charset="0"/>
                <a:ea typeface="Roboto Mono for Powerline" charset="0"/>
                <a:cs typeface="Roboto Mono for Powerline" charset="0"/>
              </a:rPr>
              <a:t>    	</a:t>
            </a:r>
            <a:r>
              <a:rPr lang="mr-IN" sz="2400" dirty="0" err="1" smtClean="0">
                <a:solidFill>
                  <a:schemeClr val="bg1"/>
                </a:solidFill>
                <a:latin typeface="Roboto Mono for Powerline" charset="0"/>
                <a:ea typeface="Roboto Mono for Powerline" charset="0"/>
                <a:cs typeface="Roboto Mono for Powerline" charset="0"/>
              </a:rPr>
              <a:t>Value</a:t>
            </a: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mr-IN" sz="2400" dirty="0" smtClean="0">
                <a:solidFill>
                  <a:schemeClr val="bg1"/>
                </a:solidFill>
                <a:latin typeface="Roboto Mono for Powerline" charset="0"/>
                <a:ea typeface="Roboto Mono for Powerline" charset="0"/>
                <a:cs typeface="Roboto Mono for Powerline" charset="0"/>
              </a:rPr>
              <a:t>---    </a:t>
            </a:r>
            <a:r>
              <a:rPr lang="mr-IN" sz="2400" dirty="0">
                <a:solidFill>
                  <a:schemeClr val="bg1"/>
                </a:solidFill>
                <a:latin typeface="Roboto Mono for Powerline" charset="0"/>
                <a:ea typeface="Roboto Mono for Powerline" charset="0"/>
                <a:cs typeface="Roboto Mono for Powerline" charset="0"/>
              </a:rPr>
              <a:t>	</a:t>
            </a:r>
            <a:r>
              <a:rPr lang="mr-IN" sz="2400" dirty="0" smtClean="0">
                <a:solidFill>
                  <a:schemeClr val="bg1"/>
                </a:solidFill>
                <a:latin typeface="Roboto Mono for Powerline" charset="0"/>
                <a:ea typeface="Roboto Mono for Powerline" charset="0"/>
                <a:cs typeface="Roboto Mono for Powerline" charset="0"/>
              </a:rPr>
              <a:t>-----</a:t>
            </a: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mr-IN" sz="2400" dirty="0" err="1" smtClean="0">
                <a:solidFill>
                  <a:schemeClr val="bg1"/>
                </a:solidFill>
                <a:latin typeface="Roboto Mono for Powerline" charset="0"/>
                <a:ea typeface="Roboto Mono for Powerline" charset="0"/>
                <a:cs typeface="Roboto Mono for Powerline" charset="0"/>
              </a:rPr>
              <a:t>tx_hash</a:t>
            </a:r>
            <a:r>
              <a:rPr lang="mr-IN" sz="2400" dirty="0">
                <a:solidFill>
                  <a:schemeClr val="bg1"/>
                </a:solidFill>
                <a:latin typeface="Roboto Mono for Powerline" charset="0"/>
                <a:ea typeface="Roboto Mono for Powerline" charset="0"/>
                <a:cs typeface="Roboto Mono for Powerline" charset="0"/>
              </a:rPr>
              <a:t>	</a:t>
            </a:r>
            <a:r>
              <a:rPr lang="mr-IN" sz="2400" dirty="0" smtClean="0">
                <a:solidFill>
                  <a:schemeClr val="bg1"/>
                </a:solidFill>
                <a:latin typeface="Roboto Mono for Powerline" charset="0"/>
                <a:ea typeface="Roboto Mono for Powerline" charset="0"/>
                <a:cs typeface="Roboto Mono for Powerline" charset="0"/>
              </a:rPr>
              <a:t>0xe99f3de1dfbae82121a009b9d3a2a60174f2904721ec114a8fc5454a96e62ba8</a:t>
            </a: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endParaRPr lang="en-US" sz="2400" dirty="0" smtClean="0">
              <a:solidFill>
                <a:schemeClr val="bg1"/>
              </a:solidFill>
              <a:latin typeface="Roboto Mono for Powerline" charset="0"/>
              <a:ea typeface="Roboto Mono for Powerline" charset="0"/>
              <a:cs typeface="Roboto Mono for Powerline" charset="0"/>
            </a:endParaRPr>
          </a:p>
        </p:txBody>
      </p:sp>
    </p:spTree>
    <p:extLst>
      <p:ext uri="{BB962C8B-B14F-4D97-AF65-F5344CB8AC3E}">
        <p14:creationId xmlns:p14="http://schemas.microsoft.com/office/powerpoint/2010/main" val="1165222997"/>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4"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1626388"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BUILD CONTRACT</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5" name="TextBox 4"/>
          <p:cNvSpPr txBox="1"/>
          <p:nvPr/>
        </p:nvSpPr>
        <p:spPr>
          <a:xfrm>
            <a:off x="6718850" y="3036763"/>
            <a:ext cx="15201350" cy="8217634"/>
          </a:xfrm>
          <a:prstGeom prst="rect">
            <a:avLst/>
          </a:prstGeom>
          <a:solidFill>
            <a:srgbClr val="666666"/>
          </a:solidFill>
        </p:spPr>
        <p:txBody>
          <a:bodyPr wrap="square" rtlCol="0">
            <a:spAutoFit/>
          </a:bodyPr>
          <a:lstStyle/>
          <a:p>
            <a:pPr marL="457200">
              <a:lnSpc>
                <a:spcPct val="150000"/>
              </a:lnSpc>
            </a:pPr>
            <a:endParaRPr lang="en-US" sz="2000" b="1"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400" b="1" dirty="0" smtClean="0">
                <a:solidFill>
                  <a:srgbClr val="79B1FF"/>
                </a:solidFill>
                <a:latin typeface="Roboto Mono for Powerline" charset="0"/>
                <a:ea typeface="Roboto Mono for Powerline" charset="0"/>
                <a:cs typeface="Roboto Mono for Powerline" charset="0"/>
              </a:rPr>
              <a:t>$ </a:t>
            </a:r>
            <a:r>
              <a:rPr lang="en-US" sz="2400" b="1" dirty="0" err="1">
                <a:solidFill>
                  <a:srgbClr val="79B1FF"/>
                </a:solidFill>
                <a:latin typeface="Roboto Mono for Powerline" charset="0"/>
                <a:ea typeface="Roboto Mono for Powerline" charset="0"/>
                <a:cs typeface="Roboto Mono for Powerline" charset="0"/>
              </a:rPr>
              <a:t>dapp</a:t>
            </a:r>
            <a:r>
              <a:rPr lang="en-US" sz="2400" b="1" dirty="0">
                <a:solidFill>
                  <a:srgbClr val="79B1FF"/>
                </a:solidFill>
                <a:latin typeface="Roboto Mono for Powerline" charset="0"/>
                <a:ea typeface="Roboto Mono for Powerline" charset="0"/>
                <a:cs typeface="Roboto Mono for Powerline" charset="0"/>
              </a:rPr>
              <a:t> </a:t>
            </a:r>
            <a:r>
              <a:rPr lang="en-US" sz="2400" b="1" dirty="0" smtClean="0">
                <a:solidFill>
                  <a:srgbClr val="79B1FF"/>
                </a:solidFill>
                <a:latin typeface="Roboto Mono for Powerline" charset="0"/>
                <a:ea typeface="Roboto Mono for Powerline" charset="0"/>
                <a:cs typeface="Roboto Mono for Powerline" charset="0"/>
              </a:rPr>
              <a:t>build</a:t>
            </a: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 </a:t>
            </a:r>
            <a:r>
              <a:rPr lang="en-US" sz="2400" dirty="0" err="1">
                <a:solidFill>
                  <a:schemeClr val="bg1"/>
                </a:solidFill>
                <a:latin typeface="Roboto Mono for Powerline" charset="0"/>
                <a:ea typeface="Roboto Mono for Powerline" charset="0"/>
                <a:cs typeface="Roboto Mono for Powerline" charset="0"/>
              </a:rPr>
              <a:t>dapp</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clean</a:t>
            </a: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 </a:t>
            </a:r>
            <a:r>
              <a:rPr lang="en-US" sz="2400" dirty="0" err="1">
                <a:solidFill>
                  <a:schemeClr val="bg1"/>
                </a:solidFill>
                <a:latin typeface="Roboto Mono for Powerline" charset="0"/>
                <a:ea typeface="Roboto Mono for Powerline" charset="0"/>
                <a:cs typeface="Roboto Mono for Powerline" charset="0"/>
              </a:rPr>
              <a:t>rm</a:t>
            </a:r>
            <a:r>
              <a:rPr lang="en-US" sz="2400" dirty="0">
                <a:solidFill>
                  <a:schemeClr val="bg1"/>
                </a:solidFill>
                <a:latin typeface="Roboto Mono for Powerline" charset="0"/>
                <a:ea typeface="Roboto Mono for Powerline" charset="0"/>
                <a:cs typeface="Roboto Mono for Powerline" charset="0"/>
              </a:rPr>
              <a:t> -</a:t>
            </a:r>
            <a:r>
              <a:rPr lang="en-US" sz="2400" dirty="0" err="1">
                <a:solidFill>
                  <a:schemeClr val="bg1"/>
                </a:solidFill>
                <a:latin typeface="Roboto Mono for Powerline" charset="0"/>
                <a:ea typeface="Roboto Mono for Powerline" charset="0"/>
                <a:cs typeface="Roboto Mono for Powerline" charset="0"/>
              </a:rPr>
              <a:t>rf</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out</a:t>
            </a: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 </a:t>
            </a:r>
            <a:r>
              <a:rPr lang="en-US" sz="2400" dirty="0" err="1">
                <a:solidFill>
                  <a:schemeClr val="bg1"/>
                </a:solidFill>
                <a:latin typeface="Roboto Mono for Powerline" charset="0"/>
                <a:ea typeface="Roboto Mono for Powerline" charset="0"/>
                <a:cs typeface="Roboto Mono for Powerline" charset="0"/>
              </a:rPr>
              <a:t>solc</a:t>
            </a:r>
            <a:r>
              <a:rPr lang="en-US" sz="2400" dirty="0">
                <a:solidFill>
                  <a:schemeClr val="bg1"/>
                </a:solidFill>
                <a:latin typeface="Roboto Mono for Powerline" charset="0"/>
                <a:ea typeface="Roboto Mono for Powerline" charset="0"/>
                <a:cs typeface="Roboto Mono for Powerline" charset="0"/>
              </a:rPr>
              <a:t> --overwrite ds-test/=lib/ds-test/</a:t>
            </a:r>
            <a:r>
              <a:rPr lang="en-US" sz="2400" dirty="0" err="1">
                <a:solidFill>
                  <a:schemeClr val="bg1"/>
                </a:solidFill>
                <a:latin typeface="Roboto Mono for Powerline" charset="0"/>
                <a:ea typeface="Roboto Mono for Powerline" charset="0"/>
                <a:cs typeface="Roboto Mono for Powerline" charset="0"/>
              </a:rPr>
              <a:t>src</a:t>
            </a:r>
            <a:r>
              <a:rPr lang="en-US" sz="2400" dirty="0">
                <a:solidFill>
                  <a:schemeClr val="bg1"/>
                </a:solidFill>
                <a:latin typeface="Roboto Mono for Powerline" charset="0"/>
                <a:ea typeface="Roboto Mono for Powerline" charset="0"/>
                <a:cs typeface="Roboto Mono for Powerline" charset="0"/>
              </a:rPr>
              <a:t>/ ds-test=lib/ds-test/</a:t>
            </a:r>
            <a:r>
              <a:rPr lang="en-US" sz="2400" dirty="0" err="1">
                <a:solidFill>
                  <a:schemeClr val="bg1"/>
                </a:solidFill>
                <a:latin typeface="Roboto Mono for Powerline" charset="0"/>
                <a:ea typeface="Roboto Mono for Powerline" charset="0"/>
                <a:cs typeface="Roboto Mono for Powerline" charset="0"/>
              </a:rPr>
              <a:t>src</a:t>
            </a:r>
            <a:r>
              <a:rPr lang="en-US" sz="2400" dirty="0">
                <a:solidFill>
                  <a:schemeClr val="bg1"/>
                </a:solidFill>
                <a:latin typeface="Roboto Mono for Powerline" charset="0"/>
                <a:ea typeface="Roboto Mono for Powerline" charset="0"/>
                <a:cs typeface="Roboto Mono for Powerline" charset="0"/>
              </a:rPr>
              <a:t>/</a:t>
            </a:r>
            <a:r>
              <a:rPr lang="en-US" sz="2400" dirty="0" err="1">
                <a:solidFill>
                  <a:schemeClr val="bg1"/>
                </a:solidFill>
                <a:latin typeface="Roboto Mono for Powerline" charset="0"/>
                <a:ea typeface="Roboto Mono for Powerline" charset="0"/>
                <a:cs typeface="Roboto Mono for Powerline" charset="0"/>
              </a:rPr>
              <a:t>index.sol</a:t>
            </a:r>
            <a:r>
              <a:rPr lang="en-US" sz="2400" dirty="0">
                <a:solidFill>
                  <a:schemeClr val="bg1"/>
                </a:solidFill>
                <a:latin typeface="Roboto Mono for Powerline" charset="0"/>
                <a:ea typeface="Roboto Mono for Powerline" charset="0"/>
                <a:cs typeface="Roboto Mono for Powerline" charset="0"/>
              </a:rPr>
              <a:t> --</a:t>
            </a:r>
            <a:r>
              <a:rPr lang="en-US" sz="2400" dirty="0" err="1">
                <a:solidFill>
                  <a:schemeClr val="bg1"/>
                </a:solidFill>
                <a:latin typeface="Roboto Mono for Powerline" charset="0"/>
                <a:ea typeface="Roboto Mono for Powerline" charset="0"/>
                <a:cs typeface="Roboto Mono for Powerline" charset="0"/>
              </a:rPr>
              <a:t>abi</a:t>
            </a:r>
            <a:r>
              <a:rPr lang="en-US" sz="2400" dirty="0">
                <a:solidFill>
                  <a:schemeClr val="bg1"/>
                </a:solidFill>
                <a:latin typeface="Roboto Mono for Powerline" charset="0"/>
                <a:ea typeface="Roboto Mono for Powerline" charset="0"/>
                <a:cs typeface="Roboto Mono for Powerline" charset="0"/>
              </a:rPr>
              <a:t> --bin --bin-runtime = -o out/ </a:t>
            </a:r>
            <a:r>
              <a:rPr lang="en-US" sz="2400" dirty="0" err="1" smtClean="0">
                <a:solidFill>
                  <a:schemeClr val="bg1"/>
                </a:solidFill>
                <a:latin typeface="Roboto Mono for Powerline" charset="0"/>
                <a:ea typeface="Roboto Mono for Powerline" charset="0"/>
                <a:cs typeface="Roboto Mono for Powerline" charset="0"/>
              </a:rPr>
              <a:t>src</a:t>
            </a:r>
            <a:r>
              <a:rPr lang="en-US" sz="2400" dirty="0" smtClean="0">
                <a:solidFill>
                  <a:schemeClr val="bg1"/>
                </a:solidFill>
                <a:latin typeface="Roboto Mono for Powerline" charset="0"/>
                <a:ea typeface="Roboto Mono for Powerline" charset="0"/>
                <a:cs typeface="Roboto Mono for Powerline" charset="0"/>
              </a:rPr>
              <a:t>/</a:t>
            </a:r>
            <a:r>
              <a:rPr lang="en-US" sz="2400" dirty="0" err="1" smtClean="0">
                <a:solidFill>
                  <a:schemeClr val="bg1"/>
                </a:solidFill>
                <a:latin typeface="Roboto Mono for Powerline" charset="0"/>
                <a:ea typeface="Roboto Mono for Powerline" charset="0"/>
                <a:cs typeface="Roboto Mono for Powerline" charset="0"/>
              </a:rPr>
              <a:t>Helloworld.sol</a:t>
            </a: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 </a:t>
            </a:r>
            <a:r>
              <a:rPr lang="en-US" sz="2400" dirty="0" err="1">
                <a:solidFill>
                  <a:schemeClr val="bg1"/>
                </a:solidFill>
                <a:latin typeface="Roboto Mono for Powerline" charset="0"/>
                <a:ea typeface="Roboto Mono for Powerline" charset="0"/>
                <a:cs typeface="Roboto Mono for Powerline" charset="0"/>
              </a:rPr>
              <a:t>solc</a:t>
            </a:r>
            <a:r>
              <a:rPr lang="en-US" sz="2400" dirty="0">
                <a:solidFill>
                  <a:schemeClr val="bg1"/>
                </a:solidFill>
                <a:latin typeface="Roboto Mono for Powerline" charset="0"/>
                <a:ea typeface="Roboto Mono for Powerline" charset="0"/>
                <a:cs typeface="Roboto Mono for Powerline" charset="0"/>
              </a:rPr>
              <a:t> --overwrite ds-test/=lib/ds-test/</a:t>
            </a:r>
            <a:r>
              <a:rPr lang="en-US" sz="2400" dirty="0" err="1">
                <a:solidFill>
                  <a:schemeClr val="bg1"/>
                </a:solidFill>
                <a:latin typeface="Roboto Mono for Powerline" charset="0"/>
                <a:ea typeface="Roboto Mono for Powerline" charset="0"/>
                <a:cs typeface="Roboto Mono for Powerline" charset="0"/>
              </a:rPr>
              <a:t>src</a:t>
            </a:r>
            <a:r>
              <a:rPr lang="en-US" sz="2400" dirty="0">
                <a:solidFill>
                  <a:schemeClr val="bg1"/>
                </a:solidFill>
                <a:latin typeface="Roboto Mono for Powerline" charset="0"/>
                <a:ea typeface="Roboto Mono for Powerline" charset="0"/>
                <a:cs typeface="Roboto Mono for Powerline" charset="0"/>
              </a:rPr>
              <a:t>/ ds-test=lib/ds-test/</a:t>
            </a:r>
            <a:r>
              <a:rPr lang="en-US" sz="2400" dirty="0" err="1">
                <a:solidFill>
                  <a:schemeClr val="bg1"/>
                </a:solidFill>
                <a:latin typeface="Roboto Mono for Powerline" charset="0"/>
                <a:ea typeface="Roboto Mono for Powerline" charset="0"/>
                <a:cs typeface="Roboto Mono for Powerline" charset="0"/>
              </a:rPr>
              <a:t>src</a:t>
            </a:r>
            <a:r>
              <a:rPr lang="en-US" sz="2400" dirty="0">
                <a:solidFill>
                  <a:schemeClr val="bg1"/>
                </a:solidFill>
                <a:latin typeface="Roboto Mono for Powerline" charset="0"/>
                <a:ea typeface="Roboto Mono for Powerline" charset="0"/>
                <a:cs typeface="Roboto Mono for Powerline" charset="0"/>
              </a:rPr>
              <a:t>/</a:t>
            </a:r>
            <a:r>
              <a:rPr lang="en-US" sz="2400" dirty="0" err="1">
                <a:solidFill>
                  <a:schemeClr val="bg1"/>
                </a:solidFill>
                <a:latin typeface="Roboto Mono for Powerline" charset="0"/>
                <a:ea typeface="Roboto Mono for Powerline" charset="0"/>
                <a:cs typeface="Roboto Mono for Powerline" charset="0"/>
              </a:rPr>
              <a:t>index.sol</a:t>
            </a:r>
            <a:r>
              <a:rPr lang="en-US" sz="2400" dirty="0">
                <a:solidFill>
                  <a:schemeClr val="bg1"/>
                </a:solidFill>
                <a:latin typeface="Roboto Mono for Powerline" charset="0"/>
                <a:ea typeface="Roboto Mono for Powerline" charset="0"/>
                <a:cs typeface="Roboto Mono for Powerline" charset="0"/>
              </a:rPr>
              <a:t> --combined-</a:t>
            </a:r>
            <a:r>
              <a:rPr lang="en-US" sz="2400" dirty="0" err="1">
                <a:solidFill>
                  <a:schemeClr val="bg1"/>
                </a:solidFill>
                <a:latin typeface="Roboto Mono for Powerline" charset="0"/>
                <a:ea typeface="Roboto Mono for Powerline" charset="0"/>
                <a:cs typeface="Roboto Mono for Powerline" charset="0"/>
              </a:rPr>
              <a:t>json</a:t>
            </a:r>
            <a:r>
              <a:rPr lang="en-US" sz="2400" dirty="0">
                <a:solidFill>
                  <a:schemeClr val="bg1"/>
                </a:solidFill>
                <a:latin typeface="Roboto Mono for Powerline" charset="0"/>
                <a:ea typeface="Roboto Mono for Powerline" charset="0"/>
                <a:cs typeface="Roboto Mono for Powerline" charset="0"/>
              </a:rPr>
              <a:t>=</a:t>
            </a:r>
            <a:r>
              <a:rPr lang="en-US" sz="2400" dirty="0" err="1">
                <a:solidFill>
                  <a:schemeClr val="bg1"/>
                </a:solidFill>
                <a:latin typeface="Roboto Mono for Powerline" charset="0"/>
                <a:ea typeface="Roboto Mono for Powerline" charset="0"/>
                <a:cs typeface="Roboto Mono for Powerline" charset="0"/>
              </a:rPr>
              <a:t>abi,bin,bin-runtime,srcmap,srcmap-runtime,ast</a:t>
            </a:r>
            <a:r>
              <a:rPr lang="en-US" sz="2400" dirty="0">
                <a:solidFill>
                  <a:schemeClr val="bg1"/>
                </a:solidFill>
                <a:latin typeface="Roboto Mono for Powerline" charset="0"/>
                <a:ea typeface="Roboto Mono for Powerline" charset="0"/>
                <a:cs typeface="Roboto Mono for Powerline" charset="0"/>
              </a:rPr>
              <a:t> = </a:t>
            </a:r>
            <a:r>
              <a:rPr lang="en-US" sz="2400" dirty="0" err="1" smtClean="0">
                <a:solidFill>
                  <a:schemeClr val="bg1"/>
                </a:solidFill>
                <a:latin typeface="Roboto Mono for Powerline" charset="0"/>
                <a:ea typeface="Roboto Mono for Powerline" charset="0"/>
                <a:cs typeface="Roboto Mono for Powerline" charset="0"/>
              </a:rPr>
              <a:t>src</a:t>
            </a:r>
            <a:r>
              <a:rPr lang="en-US" sz="2400" dirty="0" smtClean="0">
                <a:solidFill>
                  <a:schemeClr val="bg1"/>
                </a:solidFill>
                <a:latin typeface="Roboto Mono for Powerline" charset="0"/>
                <a:ea typeface="Roboto Mono for Powerline" charset="0"/>
                <a:cs typeface="Roboto Mono for Powerline" charset="0"/>
              </a:rPr>
              <a:t>/</a:t>
            </a:r>
            <a:r>
              <a:rPr lang="en-US" sz="2400" dirty="0" err="1" smtClean="0">
                <a:solidFill>
                  <a:schemeClr val="bg1"/>
                </a:solidFill>
                <a:latin typeface="Roboto Mono for Powerline" charset="0"/>
                <a:ea typeface="Roboto Mono for Powerline" charset="0"/>
                <a:cs typeface="Roboto Mono for Powerline" charset="0"/>
              </a:rPr>
              <a:t>Helloworld.sol</a:t>
            </a: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 </a:t>
            </a:r>
            <a:r>
              <a:rPr lang="en-US" sz="2400" dirty="0" err="1">
                <a:solidFill>
                  <a:schemeClr val="bg1"/>
                </a:solidFill>
                <a:latin typeface="Roboto Mono for Powerline" charset="0"/>
                <a:ea typeface="Roboto Mono for Powerline" charset="0"/>
                <a:cs typeface="Roboto Mono for Powerline" charset="0"/>
              </a:rPr>
              <a:t>solc</a:t>
            </a:r>
            <a:r>
              <a:rPr lang="en-US" sz="2400" dirty="0">
                <a:solidFill>
                  <a:schemeClr val="bg1"/>
                </a:solidFill>
                <a:latin typeface="Roboto Mono for Powerline" charset="0"/>
                <a:ea typeface="Roboto Mono for Powerline" charset="0"/>
                <a:cs typeface="Roboto Mono for Powerline" charset="0"/>
              </a:rPr>
              <a:t> --overwrite ds-test/=lib/ds-test/</a:t>
            </a:r>
            <a:r>
              <a:rPr lang="en-US" sz="2400" dirty="0" err="1">
                <a:solidFill>
                  <a:schemeClr val="bg1"/>
                </a:solidFill>
                <a:latin typeface="Roboto Mono for Powerline" charset="0"/>
                <a:ea typeface="Roboto Mono for Powerline" charset="0"/>
                <a:cs typeface="Roboto Mono for Powerline" charset="0"/>
              </a:rPr>
              <a:t>src</a:t>
            </a:r>
            <a:r>
              <a:rPr lang="en-US" sz="2400" dirty="0">
                <a:solidFill>
                  <a:schemeClr val="bg1"/>
                </a:solidFill>
                <a:latin typeface="Roboto Mono for Powerline" charset="0"/>
                <a:ea typeface="Roboto Mono for Powerline" charset="0"/>
                <a:cs typeface="Roboto Mono for Powerline" charset="0"/>
              </a:rPr>
              <a:t>/ ds-test=lib/ds-test/</a:t>
            </a:r>
            <a:r>
              <a:rPr lang="en-US" sz="2400" dirty="0" err="1">
                <a:solidFill>
                  <a:schemeClr val="bg1"/>
                </a:solidFill>
                <a:latin typeface="Roboto Mono for Powerline" charset="0"/>
                <a:ea typeface="Roboto Mono for Powerline" charset="0"/>
                <a:cs typeface="Roboto Mono for Powerline" charset="0"/>
              </a:rPr>
              <a:t>src</a:t>
            </a:r>
            <a:r>
              <a:rPr lang="en-US" sz="2400" dirty="0">
                <a:solidFill>
                  <a:schemeClr val="bg1"/>
                </a:solidFill>
                <a:latin typeface="Roboto Mono for Powerline" charset="0"/>
                <a:ea typeface="Roboto Mono for Powerline" charset="0"/>
                <a:cs typeface="Roboto Mono for Powerline" charset="0"/>
              </a:rPr>
              <a:t>/</a:t>
            </a:r>
            <a:r>
              <a:rPr lang="en-US" sz="2400" dirty="0" err="1">
                <a:solidFill>
                  <a:schemeClr val="bg1"/>
                </a:solidFill>
                <a:latin typeface="Roboto Mono for Powerline" charset="0"/>
                <a:ea typeface="Roboto Mono for Powerline" charset="0"/>
                <a:cs typeface="Roboto Mono for Powerline" charset="0"/>
              </a:rPr>
              <a:t>index.sol</a:t>
            </a:r>
            <a:r>
              <a:rPr lang="en-US" sz="2400" dirty="0">
                <a:solidFill>
                  <a:schemeClr val="bg1"/>
                </a:solidFill>
                <a:latin typeface="Roboto Mono for Powerline" charset="0"/>
                <a:ea typeface="Roboto Mono for Powerline" charset="0"/>
                <a:cs typeface="Roboto Mono for Powerline" charset="0"/>
              </a:rPr>
              <a:t> --</a:t>
            </a:r>
            <a:r>
              <a:rPr lang="en-US" sz="2400" dirty="0" err="1">
                <a:solidFill>
                  <a:schemeClr val="bg1"/>
                </a:solidFill>
                <a:latin typeface="Roboto Mono for Powerline" charset="0"/>
                <a:ea typeface="Roboto Mono for Powerline" charset="0"/>
                <a:cs typeface="Roboto Mono for Powerline" charset="0"/>
              </a:rPr>
              <a:t>abi</a:t>
            </a:r>
            <a:r>
              <a:rPr lang="en-US" sz="2400" dirty="0">
                <a:solidFill>
                  <a:schemeClr val="bg1"/>
                </a:solidFill>
                <a:latin typeface="Roboto Mono for Powerline" charset="0"/>
                <a:ea typeface="Roboto Mono for Powerline" charset="0"/>
                <a:cs typeface="Roboto Mono for Powerline" charset="0"/>
              </a:rPr>
              <a:t> --bin --bin-runtime = -o out/ </a:t>
            </a:r>
            <a:r>
              <a:rPr lang="en-US" sz="2400" dirty="0" err="1" smtClean="0">
                <a:solidFill>
                  <a:schemeClr val="bg1"/>
                </a:solidFill>
                <a:latin typeface="Roboto Mono for Powerline" charset="0"/>
                <a:ea typeface="Roboto Mono for Powerline" charset="0"/>
                <a:cs typeface="Roboto Mono for Powerline" charset="0"/>
              </a:rPr>
              <a:t>src</a:t>
            </a:r>
            <a:r>
              <a:rPr lang="en-US" sz="2400" dirty="0" smtClean="0">
                <a:solidFill>
                  <a:schemeClr val="bg1"/>
                </a:solidFill>
                <a:latin typeface="Roboto Mono for Powerline" charset="0"/>
                <a:ea typeface="Roboto Mono for Powerline" charset="0"/>
                <a:cs typeface="Roboto Mono for Powerline" charset="0"/>
              </a:rPr>
              <a:t>/</a:t>
            </a:r>
            <a:r>
              <a:rPr lang="en-US" sz="2400" dirty="0" err="1" smtClean="0">
                <a:solidFill>
                  <a:schemeClr val="bg1"/>
                </a:solidFill>
                <a:latin typeface="Roboto Mono for Powerline" charset="0"/>
                <a:ea typeface="Roboto Mono for Powerline" charset="0"/>
                <a:cs typeface="Roboto Mono for Powerline" charset="0"/>
              </a:rPr>
              <a:t>Helloworld.t.sol</a:t>
            </a: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 </a:t>
            </a:r>
            <a:r>
              <a:rPr lang="en-US" sz="2400" dirty="0" err="1">
                <a:solidFill>
                  <a:schemeClr val="bg1"/>
                </a:solidFill>
                <a:latin typeface="Roboto Mono for Powerline" charset="0"/>
                <a:ea typeface="Roboto Mono for Powerline" charset="0"/>
                <a:cs typeface="Roboto Mono for Powerline" charset="0"/>
              </a:rPr>
              <a:t>solc</a:t>
            </a:r>
            <a:r>
              <a:rPr lang="en-US" sz="2400" dirty="0">
                <a:solidFill>
                  <a:schemeClr val="bg1"/>
                </a:solidFill>
                <a:latin typeface="Roboto Mono for Powerline" charset="0"/>
                <a:ea typeface="Roboto Mono for Powerline" charset="0"/>
                <a:cs typeface="Roboto Mono for Powerline" charset="0"/>
              </a:rPr>
              <a:t> --overwrite ds-test/=lib/ds-test/</a:t>
            </a:r>
            <a:r>
              <a:rPr lang="en-US" sz="2400" dirty="0" err="1">
                <a:solidFill>
                  <a:schemeClr val="bg1"/>
                </a:solidFill>
                <a:latin typeface="Roboto Mono for Powerline" charset="0"/>
                <a:ea typeface="Roboto Mono for Powerline" charset="0"/>
                <a:cs typeface="Roboto Mono for Powerline" charset="0"/>
              </a:rPr>
              <a:t>src</a:t>
            </a:r>
            <a:r>
              <a:rPr lang="en-US" sz="2400" dirty="0">
                <a:solidFill>
                  <a:schemeClr val="bg1"/>
                </a:solidFill>
                <a:latin typeface="Roboto Mono for Powerline" charset="0"/>
                <a:ea typeface="Roboto Mono for Powerline" charset="0"/>
                <a:cs typeface="Roboto Mono for Powerline" charset="0"/>
              </a:rPr>
              <a:t>/ ds-test=lib/ds-test/</a:t>
            </a:r>
            <a:r>
              <a:rPr lang="en-US" sz="2400" dirty="0" err="1">
                <a:solidFill>
                  <a:schemeClr val="bg1"/>
                </a:solidFill>
                <a:latin typeface="Roboto Mono for Powerline" charset="0"/>
                <a:ea typeface="Roboto Mono for Powerline" charset="0"/>
                <a:cs typeface="Roboto Mono for Powerline" charset="0"/>
              </a:rPr>
              <a:t>src</a:t>
            </a:r>
            <a:r>
              <a:rPr lang="en-US" sz="2400" dirty="0">
                <a:solidFill>
                  <a:schemeClr val="bg1"/>
                </a:solidFill>
                <a:latin typeface="Roboto Mono for Powerline" charset="0"/>
                <a:ea typeface="Roboto Mono for Powerline" charset="0"/>
                <a:cs typeface="Roboto Mono for Powerline" charset="0"/>
              </a:rPr>
              <a:t>/</a:t>
            </a:r>
            <a:r>
              <a:rPr lang="en-US" sz="2400" dirty="0" err="1">
                <a:solidFill>
                  <a:schemeClr val="bg1"/>
                </a:solidFill>
                <a:latin typeface="Roboto Mono for Powerline" charset="0"/>
                <a:ea typeface="Roboto Mono for Powerline" charset="0"/>
                <a:cs typeface="Roboto Mono for Powerline" charset="0"/>
              </a:rPr>
              <a:t>index.sol</a:t>
            </a:r>
            <a:r>
              <a:rPr lang="en-US" sz="2400" dirty="0">
                <a:solidFill>
                  <a:schemeClr val="bg1"/>
                </a:solidFill>
                <a:latin typeface="Roboto Mono for Powerline" charset="0"/>
                <a:ea typeface="Roboto Mono for Powerline" charset="0"/>
                <a:cs typeface="Roboto Mono for Powerline" charset="0"/>
              </a:rPr>
              <a:t> --combined-</a:t>
            </a:r>
            <a:r>
              <a:rPr lang="en-US" sz="2400" dirty="0" err="1">
                <a:solidFill>
                  <a:schemeClr val="bg1"/>
                </a:solidFill>
                <a:latin typeface="Roboto Mono for Powerline" charset="0"/>
                <a:ea typeface="Roboto Mono for Powerline" charset="0"/>
                <a:cs typeface="Roboto Mono for Powerline" charset="0"/>
              </a:rPr>
              <a:t>json</a:t>
            </a:r>
            <a:r>
              <a:rPr lang="en-US" sz="2400" dirty="0">
                <a:solidFill>
                  <a:schemeClr val="bg1"/>
                </a:solidFill>
                <a:latin typeface="Roboto Mono for Powerline" charset="0"/>
                <a:ea typeface="Roboto Mono for Powerline" charset="0"/>
                <a:cs typeface="Roboto Mono for Powerline" charset="0"/>
              </a:rPr>
              <a:t>=</a:t>
            </a:r>
            <a:r>
              <a:rPr lang="en-US" sz="2400" dirty="0" err="1">
                <a:solidFill>
                  <a:schemeClr val="bg1"/>
                </a:solidFill>
                <a:latin typeface="Roboto Mono for Powerline" charset="0"/>
                <a:ea typeface="Roboto Mono for Powerline" charset="0"/>
                <a:cs typeface="Roboto Mono for Powerline" charset="0"/>
              </a:rPr>
              <a:t>abi,bin,bin-runtime,srcmap,srcmap-runtime,ast</a:t>
            </a:r>
            <a:r>
              <a:rPr lang="en-US" sz="2400" dirty="0">
                <a:solidFill>
                  <a:schemeClr val="bg1"/>
                </a:solidFill>
                <a:latin typeface="Roboto Mono for Powerline" charset="0"/>
                <a:ea typeface="Roboto Mono for Powerline" charset="0"/>
                <a:cs typeface="Roboto Mono for Powerline" charset="0"/>
              </a:rPr>
              <a:t> = </a:t>
            </a:r>
            <a:r>
              <a:rPr lang="en-US" sz="2400" dirty="0" err="1">
                <a:solidFill>
                  <a:schemeClr val="bg1"/>
                </a:solidFill>
                <a:latin typeface="Roboto Mono for Powerline" charset="0"/>
                <a:ea typeface="Roboto Mono for Powerline" charset="0"/>
                <a:cs typeface="Roboto Mono for Powerline" charset="0"/>
              </a:rPr>
              <a:t>src</a:t>
            </a:r>
            <a:r>
              <a:rPr lang="en-US" sz="2400" dirty="0">
                <a:solidFill>
                  <a:schemeClr val="bg1"/>
                </a:solidFill>
                <a:latin typeface="Roboto Mono for Powerline" charset="0"/>
                <a:ea typeface="Roboto Mono for Powerline" charset="0"/>
                <a:cs typeface="Roboto Mono for Powerline" charset="0"/>
              </a:rPr>
              <a:t>/</a:t>
            </a:r>
            <a:r>
              <a:rPr lang="en-US" sz="2400" dirty="0" err="1">
                <a:solidFill>
                  <a:schemeClr val="bg1"/>
                </a:solidFill>
                <a:latin typeface="Roboto Mono for Powerline" charset="0"/>
                <a:ea typeface="Roboto Mono for Powerline" charset="0"/>
                <a:cs typeface="Roboto Mono for Powerline" charset="0"/>
              </a:rPr>
              <a:t>Helloworld.t.sol</a:t>
            </a: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endParaRPr lang="en-US" sz="2000" b="1" dirty="0">
              <a:solidFill>
                <a:srgbClr val="79B1FF"/>
              </a:solidFill>
              <a:latin typeface="Roboto Mono for Powerline" charset="0"/>
              <a:ea typeface="Roboto Mono for Powerline" charset="0"/>
              <a:cs typeface="Roboto Mono for Powerline" charset="0"/>
            </a:endParaRPr>
          </a:p>
        </p:txBody>
      </p:sp>
      <p:sp>
        <p:nvSpPr>
          <p:cNvPr id="6" name="Rectangle 5"/>
          <p:cNvSpPr/>
          <p:nvPr/>
        </p:nvSpPr>
        <p:spPr>
          <a:xfrm>
            <a:off x="6718850" y="11498048"/>
            <a:ext cx="14370716" cy="813941"/>
          </a:xfrm>
          <a:prstGeom prst="rect">
            <a:avLst/>
          </a:prstGeom>
        </p:spPr>
        <p:txBody>
          <a:bodyPr wrap="square">
            <a:spAutoFit/>
          </a:bodyPr>
          <a:lstStyle/>
          <a:p>
            <a:pPr>
              <a:lnSpc>
                <a:spcPct val="150000"/>
              </a:lnSpc>
            </a:pPr>
            <a:r>
              <a:rPr lang="en-US" b="1" dirty="0" smtClean="0">
                <a:solidFill>
                  <a:schemeClr val="bg1"/>
                </a:solidFill>
                <a:latin typeface="Lato Bold" charset="0"/>
                <a:ea typeface="Lato Bold" charset="0"/>
                <a:cs typeface="Lato Bold" charset="0"/>
                <a:hlinkClick r:id="rId4"/>
              </a:rPr>
              <a:t>dapphub tools</a:t>
            </a:r>
            <a:endParaRPr lang="en-US" b="1" dirty="0">
              <a:solidFill>
                <a:schemeClr val="bg1"/>
              </a:solidFill>
              <a:latin typeface="Lato Bold" charset="0"/>
              <a:ea typeface="Lato Bold" charset="0"/>
              <a:cs typeface="Lato Bold" charset="0"/>
            </a:endParaRPr>
          </a:p>
        </p:txBody>
      </p:sp>
    </p:spTree>
    <p:extLst>
      <p:ext uri="{BB962C8B-B14F-4D97-AF65-F5344CB8AC3E}">
        <p14:creationId xmlns:p14="http://schemas.microsoft.com/office/powerpoint/2010/main" val="77994716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3"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8060155"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MOTIVATION</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17" name="TextBox 16"/>
          <p:cNvSpPr txBox="1"/>
          <p:nvPr/>
        </p:nvSpPr>
        <p:spPr>
          <a:xfrm>
            <a:off x="6718850" y="3441680"/>
            <a:ext cx="13831659" cy="1294970"/>
          </a:xfrm>
          <a:prstGeom prst="rect">
            <a:avLst/>
          </a:prstGeom>
          <a:noFill/>
        </p:spPr>
        <p:txBody>
          <a:bodyPr wrap="square" rtlCol="0">
            <a:spAutoFit/>
          </a:bodyPr>
          <a:lstStyle/>
          <a:p>
            <a:pPr>
              <a:lnSpc>
                <a:spcPct val="150000"/>
              </a:lnSpc>
            </a:pPr>
            <a:r>
              <a:rPr lang="en-US" sz="6000" b="1" dirty="0" smtClean="0">
                <a:solidFill>
                  <a:srgbClr val="79B1FF"/>
                </a:solidFill>
                <a:latin typeface="Lato Bold" charset="0"/>
                <a:ea typeface="Lato Bold" charset="0"/>
                <a:cs typeface="Lato Bold" charset="0"/>
              </a:rPr>
              <a:t>learn </a:t>
            </a:r>
            <a:r>
              <a:rPr lang="en-US" sz="6000" b="1" dirty="0">
                <a:solidFill>
                  <a:srgbClr val="79B1FF"/>
                </a:solidFill>
                <a:latin typeface="Lato Bold" charset="0"/>
                <a:ea typeface="Lato Bold" charset="0"/>
                <a:cs typeface="Lato Bold" charset="0"/>
              </a:rPr>
              <a:t>through experimentation</a:t>
            </a:r>
            <a:r>
              <a:rPr lang="en-US" sz="6000" b="1" dirty="0">
                <a:solidFill>
                  <a:schemeClr val="bg1"/>
                </a:solidFill>
                <a:latin typeface="Lato Bold" charset="0"/>
                <a:ea typeface="Lato Bold" charset="0"/>
                <a:cs typeface="Lato Bold" charset="0"/>
              </a:rPr>
              <a:t> </a:t>
            </a:r>
          </a:p>
        </p:txBody>
      </p:sp>
    </p:spTree>
    <p:extLst>
      <p:ext uri="{BB962C8B-B14F-4D97-AF65-F5344CB8AC3E}">
        <p14:creationId xmlns:p14="http://schemas.microsoft.com/office/powerpoint/2010/main" val="159259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4"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2909753"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DEPLOY CONTRACT</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5" name="TextBox 4"/>
          <p:cNvSpPr txBox="1"/>
          <p:nvPr/>
        </p:nvSpPr>
        <p:spPr>
          <a:xfrm>
            <a:off x="6718850" y="3912253"/>
            <a:ext cx="16452435" cy="6463308"/>
          </a:xfrm>
          <a:prstGeom prst="rect">
            <a:avLst/>
          </a:prstGeom>
          <a:solidFill>
            <a:srgbClr val="666666"/>
          </a:solidFill>
        </p:spPr>
        <p:txBody>
          <a:bodyPr wrap="square" rtlCol="0">
            <a:spAutoFit/>
          </a:bodyPr>
          <a:lstStyle/>
          <a:p>
            <a:pPr marL="457200">
              <a:lnSpc>
                <a:spcPct val="150000"/>
              </a:lnSpc>
            </a:pPr>
            <a:endParaRPr lang="en-US" sz="2000" b="1"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400" b="1" dirty="0" smtClean="0">
                <a:solidFill>
                  <a:srgbClr val="79B1FF"/>
                </a:solidFill>
                <a:latin typeface="Roboto Mono for Powerline" charset="0"/>
                <a:ea typeface="Roboto Mono for Powerline" charset="0"/>
                <a:cs typeface="Roboto Mono for Powerline" charset="0"/>
              </a:rPr>
              <a:t>$ </a:t>
            </a:r>
            <a:r>
              <a:rPr lang="en-US" sz="2400" b="1" dirty="0">
                <a:solidFill>
                  <a:srgbClr val="79B1FF"/>
                </a:solidFill>
                <a:latin typeface="Roboto Mono for Powerline" charset="0"/>
                <a:ea typeface="Roboto Mono for Powerline" charset="0"/>
                <a:cs typeface="Roboto Mono for Powerline" charset="0"/>
              </a:rPr>
              <a:t>vault write </a:t>
            </a:r>
            <a:r>
              <a:rPr lang="en-US" sz="2400" b="1" dirty="0" err="1" smtClean="0">
                <a:solidFill>
                  <a:srgbClr val="79B1FF"/>
                </a:solidFill>
                <a:latin typeface="Roboto Mono for Powerline" charset="0"/>
                <a:ea typeface="Roboto Mono for Powerline" charset="0"/>
                <a:cs typeface="Roboto Mono for Powerline" charset="0"/>
              </a:rPr>
              <a:t>ethereum</a:t>
            </a:r>
            <a:r>
              <a:rPr lang="en-US" sz="2400" b="1" dirty="0" smtClean="0">
                <a:solidFill>
                  <a:srgbClr val="79B1FF"/>
                </a:solidFill>
                <a:latin typeface="Roboto Mono for Powerline" charset="0"/>
                <a:ea typeface="Roboto Mono for Powerline" charset="0"/>
                <a:cs typeface="Roboto Mono for Powerline" charset="0"/>
              </a:rPr>
              <a:t>/accounts/</a:t>
            </a:r>
            <a:r>
              <a:rPr lang="en-US" sz="2400" b="1" dirty="0" err="1" smtClean="0">
                <a:solidFill>
                  <a:srgbClr val="79B1FF"/>
                </a:solidFill>
                <a:latin typeface="Roboto Mono for Powerline" charset="0"/>
                <a:ea typeface="Roboto Mono for Powerline" charset="0"/>
                <a:cs typeface="Roboto Mono for Powerline" charset="0"/>
              </a:rPr>
              <a:t>oldwallet</a:t>
            </a:r>
            <a:r>
              <a:rPr lang="en-US" sz="2400" b="1" dirty="0" smtClean="0">
                <a:solidFill>
                  <a:srgbClr val="79B1FF"/>
                </a:solidFill>
                <a:latin typeface="Roboto Mono for Powerline" charset="0"/>
                <a:ea typeface="Roboto Mono for Powerline" charset="0"/>
                <a:cs typeface="Roboto Mono for Powerline" charset="0"/>
              </a:rPr>
              <a:t>/contracts/</a:t>
            </a:r>
            <a:r>
              <a:rPr lang="en-US" sz="2400" b="1" dirty="0" err="1" smtClean="0">
                <a:solidFill>
                  <a:srgbClr val="79B1FF"/>
                </a:solidFill>
                <a:latin typeface="Roboto Mono for Powerline" charset="0"/>
                <a:ea typeface="Roboto Mono for Powerline" charset="0"/>
                <a:cs typeface="Roboto Mono for Powerline" charset="0"/>
              </a:rPr>
              <a:t>helloworld</a:t>
            </a:r>
            <a:r>
              <a:rPr lang="en-US" sz="2400" b="1" dirty="0" smtClean="0">
                <a:solidFill>
                  <a:srgbClr val="79B1FF"/>
                </a:solidFill>
                <a:latin typeface="Roboto Mono for Powerline" charset="0"/>
                <a:ea typeface="Roboto Mono for Powerline" charset="0"/>
                <a:cs typeface="Roboto Mono for Powerline" charset="0"/>
              </a:rPr>
              <a:t> </a:t>
            </a:r>
            <a:r>
              <a:rPr lang="en-US" sz="2400" b="1" dirty="0" err="1">
                <a:solidFill>
                  <a:srgbClr val="79B1FF"/>
                </a:solidFill>
                <a:latin typeface="Roboto Mono for Powerline" charset="0"/>
                <a:ea typeface="Roboto Mono for Powerline" charset="0"/>
                <a:cs typeface="Roboto Mono for Powerline" charset="0"/>
              </a:rPr>
              <a:t>transaction_data</a:t>
            </a:r>
            <a:r>
              <a:rPr lang="en-US" sz="2400" b="1" dirty="0">
                <a:solidFill>
                  <a:srgbClr val="79B1FF"/>
                </a:solidFill>
                <a:latin typeface="Roboto Mono for Powerline" charset="0"/>
                <a:ea typeface="Roboto Mono for Powerline" charset="0"/>
                <a:cs typeface="Roboto Mono for Powerline" charset="0"/>
              </a:rPr>
              <a:t>=@</a:t>
            </a:r>
            <a:r>
              <a:rPr lang="en-US" sz="2400" b="1" dirty="0" err="1">
                <a:solidFill>
                  <a:srgbClr val="79B1FF"/>
                </a:solidFill>
                <a:latin typeface="Roboto Mono for Powerline" charset="0"/>
                <a:ea typeface="Roboto Mono for Powerline" charset="0"/>
                <a:cs typeface="Roboto Mono for Powerline" charset="0"/>
              </a:rPr>
              <a:t>Helloworld.bin</a:t>
            </a:r>
            <a:r>
              <a:rPr lang="en-US" sz="2400" b="1" dirty="0">
                <a:solidFill>
                  <a:srgbClr val="79B1FF"/>
                </a:solidFill>
                <a:latin typeface="Roboto Mono for Powerline" charset="0"/>
                <a:ea typeface="Roboto Mono for Powerline" charset="0"/>
                <a:cs typeface="Roboto Mono for Powerline" charset="0"/>
              </a:rPr>
              <a:t> value=10000000000000000000 </a:t>
            </a:r>
            <a:r>
              <a:rPr lang="en-US" sz="2400" b="1" dirty="0" err="1">
                <a:solidFill>
                  <a:srgbClr val="79B1FF"/>
                </a:solidFill>
                <a:latin typeface="Roboto Mono for Powerline" charset="0"/>
                <a:ea typeface="Roboto Mono for Powerline" charset="0"/>
                <a:cs typeface="Roboto Mono for Powerline" charset="0"/>
              </a:rPr>
              <a:t>gas_price</a:t>
            </a:r>
            <a:r>
              <a:rPr lang="en-US" sz="2400" b="1" dirty="0">
                <a:solidFill>
                  <a:srgbClr val="79B1FF"/>
                </a:solidFill>
                <a:latin typeface="Roboto Mono for Powerline" charset="0"/>
                <a:ea typeface="Roboto Mono for Powerline" charset="0"/>
                <a:cs typeface="Roboto Mono for Powerline" charset="0"/>
              </a:rPr>
              <a:t>=21000000000 </a:t>
            </a:r>
            <a:r>
              <a:rPr lang="en-US" sz="2400" b="1" dirty="0" err="1" smtClean="0">
                <a:solidFill>
                  <a:srgbClr val="79B1FF"/>
                </a:solidFill>
                <a:latin typeface="Roboto Mono for Powerline" charset="0"/>
                <a:ea typeface="Roboto Mono for Powerline" charset="0"/>
                <a:cs typeface="Roboto Mono for Powerline" charset="0"/>
              </a:rPr>
              <a:t>gas_limit</a:t>
            </a:r>
            <a:r>
              <a:rPr lang="en-US" sz="2400" b="1" dirty="0" smtClean="0">
                <a:solidFill>
                  <a:srgbClr val="79B1FF"/>
                </a:solidFill>
                <a:latin typeface="Roboto Mono for Powerline" charset="0"/>
                <a:ea typeface="Roboto Mono for Powerline" charset="0"/>
                <a:cs typeface="Roboto Mono for Powerline" charset="0"/>
              </a:rPr>
              <a:t>=1500000</a:t>
            </a:r>
          </a:p>
          <a:p>
            <a:pPr marL="457200">
              <a:lnSpc>
                <a:spcPct val="150000"/>
              </a:lnSpc>
            </a:pPr>
            <a:r>
              <a:rPr lang="en-US" sz="2400" dirty="0">
                <a:solidFill>
                  <a:schemeClr val="bg1"/>
                </a:solidFill>
                <a:latin typeface="Roboto Mono for Powerline" charset="0"/>
                <a:ea typeface="Roboto Mono for Powerline" charset="0"/>
                <a:cs typeface="Roboto Mono for Powerline" charset="0"/>
              </a:rPr>
              <a:t>Key             	</a:t>
            </a:r>
            <a:r>
              <a:rPr lang="en-US" sz="2400" dirty="0" smtClean="0">
                <a:solidFill>
                  <a:schemeClr val="bg1"/>
                </a:solidFill>
                <a:latin typeface="Roboto Mono for Powerline" charset="0"/>
                <a:ea typeface="Roboto Mono for Powerline" charset="0"/>
                <a:cs typeface="Roboto Mono for Powerline" charset="0"/>
              </a:rPr>
              <a:t>Value</a:t>
            </a: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             </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a:t>
            </a:r>
          </a:p>
          <a:p>
            <a:pPr marL="457200">
              <a:lnSpc>
                <a:spcPct val="150000"/>
              </a:lnSpc>
            </a:pPr>
            <a:r>
              <a:rPr lang="en-US" sz="2400" dirty="0" err="1" smtClean="0">
                <a:solidFill>
                  <a:schemeClr val="bg1"/>
                </a:solidFill>
                <a:latin typeface="Roboto Mono for Powerline" charset="0"/>
                <a:ea typeface="Roboto Mono for Powerline" charset="0"/>
                <a:cs typeface="Roboto Mono for Powerline" charset="0"/>
              </a:rPr>
              <a:t>account_address</a:t>
            </a:r>
            <a:r>
              <a:rPr lang="en-US" sz="2400" dirty="0" smtClean="0">
                <a:solidFill>
                  <a:schemeClr val="bg1"/>
                </a:solidFill>
                <a:latin typeface="Roboto Mono for Powerline" charset="0"/>
                <a:ea typeface="Roboto Mono for Powerline" charset="0"/>
                <a:cs typeface="Roboto Mono for Powerline" charset="0"/>
              </a:rPr>
              <a:t> </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0x206d4B8aB00F1D3FdD3683A318776942f82A7F28</a:t>
            </a:r>
          </a:p>
          <a:p>
            <a:pPr marL="457200">
              <a:lnSpc>
                <a:spcPct val="150000"/>
              </a:lnSpc>
            </a:pPr>
            <a:r>
              <a:rPr lang="en-US" sz="2400" dirty="0" err="1" smtClean="0">
                <a:solidFill>
                  <a:schemeClr val="bg1"/>
                </a:solidFill>
                <a:latin typeface="Roboto Mono for Powerline" charset="0"/>
                <a:ea typeface="Roboto Mono for Powerline" charset="0"/>
                <a:cs typeface="Roboto Mono for Powerline" charset="0"/>
              </a:rPr>
              <a:t>pending_balance</a:t>
            </a:r>
            <a:r>
              <a:rPr lang="en-US" sz="2400" dirty="0" smtClean="0">
                <a:solidFill>
                  <a:schemeClr val="bg1"/>
                </a:solidFill>
                <a:latin typeface="Roboto Mono for Powerline" charset="0"/>
                <a:ea typeface="Roboto Mono for Powerline" charset="0"/>
                <a:cs typeface="Roboto Mono for Powerline" charset="0"/>
              </a:rPr>
              <a:t> </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200779500000000000000</a:t>
            </a:r>
          </a:p>
          <a:p>
            <a:pPr marL="457200">
              <a:lnSpc>
                <a:spcPct val="150000"/>
              </a:lnSpc>
            </a:pPr>
            <a:r>
              <a:rPr lang="en-US" sz="2400" dirty="0" err="1" smtClean="0">
                <a:solidFill>
                  <a:schemeClr val="bg1"/>
                </a:solidFill>
                <a:latin typeface="Roboto Mono for Powerline" charset="0"/>
                <a:ea typeface="Roboto Mono for Powerline" charset="0"/>
                <a:cs typeface="Roboto Mono for Powerline" charset="0"/>
              </a:rPr>
              <a:t>pending_nonce</a:t>
            </a:r>
            <a:r>
              <a:rPr lang="en-US" sz="2400" dirty="0" smtClean="0">
                <a:solidFill>
                  <a:schemeClr val="bg1"/>
                </a:solidFill>
                <a:latin typeface="Roboto Mono for Powerline" charset="0"/>
                <a:ea typeface="Roboto Mono for Powerline" charset="0"/>
                <a:cs typeface="Roboto Mono for Powerline" charset="0"/>
              </a:rPr>
              <a:t>   </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7</a:t>
            </a:r>
          </a:p>
          <a:p>
            <a:pPr marL="457200">
              <a:lnSpc>
                <a:spcPct val="150000"/>
              </a:lnSpc>
            </a:pPr>
            <a:r>
              <a:rPr lang="en-US" sz="2400" dirty="0" err="1" smtClean="0">
                <a:solidFill>
                  <a:schemeClr val="bg1"/>
                </a:solidFill>
                <a:latin typeface="Roboto Mono for Powerline" charset="0"/>
                <a:ea typeface="Roboto Mono for Powerline" charset="0"/>
                <a:cs typeface="Roboto Mono for Powerline" charset="0"/>
              </a:rPr>
              <a:t>pending_tx_count</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0</a:t>
            </a:r>
          </a:p>
          <a:p>
            <a:pPr marL="457200">
              <a:lnSpc>
                <a:spcPct val="150000"/>
              </a:lnSpc>
            </a:pPr>
            <a:r>
              <a:rPr lang="en-US" sz="2400" dirty="0" err="1" smtClean="0">
                <a:solidFill>
                  <a:schemeClr val="bg1"/>
                </a:solidFill>
                <a:latin typeface="Roboto Mono for Powerline" charset="0"/>
                <a:ea typeface="Roboto Mono for Powerline" charset="0"/>
                <a:cs typeface="Roboto Mono for Powerline" charset="0"/>
              </a:rPr>
              <a:t>tx_hash</a:t>
            </a:r>
            <a:r>
              <a:rPr lang="en-US" sz="2400" dirty="0" smtClean="0">
                <a:solidFill>
                  <a:schemeClr val="bg1"/>
                </a:solidFill>
                <a:latin typeface="Roboto Mono for Powerline" charset="0"/>
                <a:ea typeface="Roboto Mono for Powerline" charset="0"/>
                <a:cs typeface="Roboto Mono for Powerline" charset="0"/>
              </a:rPr>
              <a:t>         </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0x206ba52b1edd32510e6ab607bbfbba70369595210d22885b3067868a376e9677</a:t>
            </a:r>
          </a:p>
          <a:p>
            <a:pPr marL="457200">
              <a:lnSpc>
                <a:spcPct val="150000"/>
              </a:lnSpc>
            </a:pPr>
            <a:endParaRPr lang="en-US" sz="1600" dirty="0" smtClean="0">
              <a:solidFill>
                <a:schemeClr val="bg1"/>
              </a:solidFill>
              <a:latin typeface="Roboto Mono for Powerline" charset="0"/>
              <a:ea typeface="Roboto Mono for Powerline" charset="0"/>
              <a:cs typeface="Roboto Mono for Powerline" charset="0"/>
            </a:endParaRPr>
          </a:p>
        </p:txBody>
      </p:sp>
    </p:spTree>
    <p:extLst>
      <p:ext uri="{BB962C8B-B14F-4D97-AF65-F5344CB8AC3E}">
        <p14:creationId xmlns:p14="http://schemas.microsoft.com/office/powerpoint/2010/main" val="159600925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4"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3713498"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CONTRACT ADDRESS</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5" name="TextBox 4"/>
          <p:cNvSpPr txBox="1"/>
          <p:nvPr/>
        </p:nvSpPr>
        <p:spPr>
          <a:xfrm>
            <a:off x="6718850" y="3756610"/>
            <a:ext cx="16471890" cy="3693319"/>
          </a:xfrm>
          <a:prstGeom prst="rect">
            <a:avLst/>
          </a:prstGeom>
          <a:solidFill>
            <a:srgbClr val="666666"/>
          </a:solidFill>
        </p:spPr>
        <p:txBody>
          <a:bodyPr wrap="square" rtlCol="0">
            <a:spAutoFit/>
          </a:bodyPr>
          <a:lstStyle/>
          <a:p>
            <a:pPr marL="457200">
              <a:lnSpc>
                <a:spcPct val="150000"/>
              </a:lnSpc>
            </a:pPr>
            <a:endParaRPr lang="en-US" sz="2000" b="1"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400" b="1" dirty="0" smtClean="0">
                <a:solidFill>
                  <a:srgbClr val="79B1FF"/>
                </a:solidFill>
                <a:latin typeface="Roboto Mono for Powerline" charset="0"/>
                <a:ea typeface="Roboto Mono for Powerline" charset="0"/>
                <a:cs typeface="Roboto Mono for Powerline" charset="0"/>
              </a:rPr>
              <a:t>$ </a:t>
            </a:r>
            <a:r>
              <a:rPr lang="en-US" sz="2400" b="1" dirty="0">
                <a:solidFill>
                  <a:srgbClr val="79B1FF"/>
                </a:solidFill>
                <a:latin typeface="Roboto Mono for Powerline" charset="0"/>
                <a:ea typeface="Roboto Mono for Powerline" charset="0"/>
                <a:cs typeface="Roboto Mono for Powerline" charset="0"/>
              </a:rPr>
              <a:t>vault read </a:t>
            </a:r>
            <a:r>
              <a:rPr lang="en-US" sz="2400" b="1" dirty="0" err="1" smtClean="0">
                <a:solidFill>
                  <a:srgbClr val="79B1FF"/>
                </a:solidFill>
                <a:latin typeface="Roboto Mono for Powerline" charset="0"/>
                <a:ea typeface="Roboto Mono for Powerline" charset="0"/>
                <a:cs typeface="Roboto Mono for Powerline" charset="0"/>
              </a:rPr>
              <a:t>ethereum</a:t>
            </a:r>
            <a:r>
              <a:rPr lang="en-US" sz="2400" b="1" dirty="0" smtClean="0">
                <a:solidFill>
                  <a:srgbClr val="79B1FF"/>
                </a:solidFill>
                <a:latin typeface="Roboto Mono for Powerline" charset="0"/>
                <a:ea typeface="Roboto Mono for Powerline" charset="0"/>
                <a:cs typeface="Roboto Mono for Powerline" charset="0"/>
              </a:rPr>
              <a:t>/accounts/</a:t>
            </a:r>
            <a:r>
              <a:rPr lang="en-US" sz="2400" b="1" dirty="0" err="1" smtClean="0">
                <a:solidFill>
                  <a:srgbClr val="79B1FF"/>
                </a:solidFill>
                <a:latin typeface="Roboto Mono for Powerline" charset="0"/>
                <a:ea typeface="Roboto Mono for Powerline" charset="0"/>
                <a:cs typeface="Roboto Mono for Powerline" charset="0"/>
              </a:rPr>
              <a:t>oldwallet</a:t>
            </a:r>
            <a:r>
              <a:rPr lang="en-US" sz="2400" b="1" dirty="0" smtClean="0">
                <a:solidFill>
                  <a:srgbClr val="79B1FF"/>
                </a:solidFill>
                <a:latin typeface="Roboto Mono for Powerline" charset="0"/>
                <a:ea typeface="Roboto Mono for Powerline" charset="0"/>
                <a:cs typeface="Roboto Mono for Powerline" charset="0"/>
              </a:rPr>
              <a:t>/contracts/</a:t>
            </a:r>
            <a:r>
              <a:rPr lang="en-US" sz="2400" b="1" dirty="0" err="1" smtClean="0">
                <a:solidFill>
                  <a:srgbClr val="79B1FF"/>
                </a:solidFill>
                <a:latin typeface="Roboto Mono for Powerline" charset="0"/>
                <a:ea typeface="Roboto Mono for Powerline" charset="0"/>
                <a:cs typeface="Roboto Mono for Powerline" charset="0"/>
              </a:rPr>
              <a:t>helloworld</a:t>
            </a:r>
            <a:endParaRPr lang="en-US" sz="24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mr-IN" sz="2400" dirty="0" err="1">
                <a:solidFill>
                  <a:schemeClr val="bg1"/>
                </a:solidFill>
                <a:latin typeface="Roboto Mono for Powerline" charset="0"/>
                <a:ea typeface="Roboto Mono for Powerline" charset="0"/>
                <a:cs typeface="Roboto Mono for Powerline" charset="0"/>
              </a:rPr>
              <a:t>Key</a:t>
            </a:r>
            <a:r>
              <a:rPr lang="mr-IN" sz="2400" dirty="0">
                <a:solidFill>
                  <a:schemeClr val="bg1"/>
                </a:solidFill>
                <a:latin typeface="Roboto Mono for Powerline" charset="0"/>
                <a:ea typeface="Roboto Mono for Powerline" charset="0"/>
                <a:cs typeface="Roboto Mono for Powerline" charset="0"/>
              </a:rPr>
              <a:t>             	</a:t>
            </a:r>
            <a:r>
              <a:rPr lang="mr-IN" sz="2400" dirty="0" err="1" smtClean="0">
                <a:solidFill>
                  <a:schemeClr val="bg1"/>
                </a:solidFill>
                <a:latin typeface="Roboto Mono for Powerline" charset="0"/>
                <a:ea typeface="Roboto Mono for Powerline" charset="0"/>
                <a:cs typeface="Roboto Mono for Powerline" charset="0"/>
              </a:rPr>
              <a:t>Value</a:t>
            </a: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mr-IN" sz="2400" dirty="0" smtClean="0">
                <a:solidFill>
                  <a:schemeClr val="bg1"/>
                </a:solidFill>
                <a:latin typeface="Roboto Mono for Powerline" charset="0"/>
                <a:ea typeface="Roboto Mono for Powerline" charset="0"/>
                <a:cs typeface="Roboto Mono for Powerline" charset="0"/>
              </a:rPr>
              <a:t>---             </a:t>
            </a:r>
            <a:r>
              <a:rPr lang="mr-IN" sz="2400" dirty="0">
                <a:solidFill>
                  <a:schemeClr val="bg1"/>
                </a:solidFill>
                <a:latin typeface="Roboto Mono for Powerline" charset="0"/>
                <a:ea typeface="Roboto Mono for Powerline" charset="0"/>
                <a:cs typeface="Roboto Mono for Powerline" charset="0"/>
              </a:rPr>
              <a:t>	</a:t>
            </a:r>
            <a:r>
              <a:rPr lang="mr-IN" sz="2400" dirty="0" smtClean="0">
                <a:solidFill>
                  <a:schemeClr val="bg1"/>
                </a:solidFill>
                <a:latin typeface="Roboto Mono for Powerline" charset="0"/>
                <a:ea typeface="Roboto Mono for Powerline" charset="0"/>
                <a:cs typeface="Roboto Mono for Powerline" charset="0"/>
              </a:rPr>
              <a:t>-----</a:t>
            </a: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mr-IN" sz="2400" dirty="0" err="1" smtClean="0">
                <a:solidFill>
                  <a:schemeClr val="bg1"/>
                </a:solidFill>
                <a:latin typeface="Roboto Mono for Powerline" charset="0"/>
                <a:ea typeface="Roboto Mono for Powerline" charset="0"/>
                <a:cs typeface="Roboto Mono for Powerline" charset="0"/>
              </a:rPr>
              <a:t>contract_address</a:t>
            </a:r>
            <a:r>
              <a:rPr lang="mr-IN" sz="2400" dirty="0">
                <a:solidFill>
                  <a:schemeClr val="bg1"/>
                </a:solidFill>
                <a:latin typeface="Roboto Mono for Powerline" charset="0"/>
                <a:ea typeface="Roboto Mono for Powerline" charset="0"/>
                <a:cs typeface="Roboto Mono for Powerline" charset="0"/>
              </a:rPr>
              <a:t>	</a:t>
            </a:r>
            <a:r>
              <a:rPr lang="mr-IN" sz="2400" dirty="0" smtClean="0">
                <a:solidFill>
                  <a:schemeClr val="bg1"/>
                </a:solidFill>
                <a:latin typeface="Roboto Mono for Powerline" charset="0"/>
                <a:ea typeface="Roboto Mono for Powerline" charset="0"/>
                <a:cs typeface="Roboto Mono for Powerline" charset="0"/>
              </a:rPr>
              <a:t>0x9dC730499BbAe80F4241a2523C516919C69339Af</a:t>
            </a: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mr-IN" sz="2400" dirty="0" err="1" smtClean="0">
                <a:solidFill>
                  <a:schemeClr val="bg1"/>
                </a:solidFill>
                <a:latin typeface="Roboto Mono for Powerline" charset="0"/>
                <a:ea typeface="Roboto Mono for Powerline" charset="0"/>
                <a:cs typeface="Roboto Mono for Powerline" charset="0"/>
              </a:rPr>
              <a:t>tx_hash</a:t>
            </a:r>
            <a:r>
              <a:rPr lang="mr-IN" sz="2400" dirty="0" smtClean="0">
                <a:solidFill>
                  <a:schemeClr val="bg1"/>
                </a:solidFill>
                <a:latin typeface="Roboto Mono for Powerline" charset="0"/>
                <a:ea typeface="Roboto Mono for Powerline" charset="0"/>
                <a:cs typeface="Roboto Mono for Powerline" charset="0"/>
              </a:rPr>
              <a:t>         </a:t>
            </a:r>
            <a:r>
              <a:rPr lang="mr-IN" sz="2400" dirty="0">
                <a:solidFill>
                  <a:schemeClr val="bg1"/>
                </a:solidFill>
                <a:latin typeface="Roboto Mono for Powerline" charset="0"/>
                <a:ea typeface="Roboto Mono for Powerline" charset="0"/>
                <a:cs typeface="Roboto Mono for Powerline" charset="0"/>
              </a:rPr>
              <a:t>	</a:t>
            </a:r>
            <a:r>
              <a:rPr lang="mr-IN" sz="2400" dirty="0" smtClean="0">
                <a:solidFill>
                  <a:schemeClr val="bg1"/>
                </a:solidFill>
                <a:latin typeface="Roboto Mono for Powerline" charset="0"/>
                <a:ea typeface="Roboto Mono for Powerline" charset="0"/>
                <a:cs typeface="Roboto Mono for Powerline" charset="0"/>
              </a:rPr>
              <a:t>0x206ba52b1edd32510e6ab607bbfbba70369595210d22885b3067868a376e9677</a:t>
            </a: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endParaRPr lang="en-US" sz="1600" dirty="0" smtClean="0">
              <a:solidFill>
                <a:schemeClr val="bg1"/>
              </a:solidFill>
              <a:latin typeface="Roboto Mono for Powerline" charset="0"/>
              <a:ea typeface="Roboto Mono for Powerline" charset="0"/>
              <a:cs typeface="Roboto Mono for Powerline" charset="0"/>
            </a:endParaRPr>
          </a:p>
        </p:txBody>
      </p:sp>
    </p:spTree>
    <p:extLst>
      <p:ext uri="{BB962C8B-B14F-4D97-AF65-F5344CB8AC3E}">
        <p14:creationId xmlns:p14="http://schemas.microsoft.com/office/powerpoint/2010/main" val="725077324"/>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3" y="233464"/>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4960762"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WARM/COLD STORAGE</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5" name="TextBox 4"/>
          <p:cNvSpPr txBox="1"/>
          <p:nvPr/>
        </p:nvSpPr>
        <p:spPr>
          <a:xfrm>
            <a:off x="6718850" y="4126261"/>
            <a:ext cx="15596402" cy="7248138"/>
          </a:xfrm>
          <a:prstGeom prst="rect">
            <a:avLst/>
          </a:prstGeom>
          <a:solidFill>
            <a:srgbClr val="666666"/>
          </a:solidFill>
        </p:spPr>
        <p:txBody>
          <a:bodyPr wrap="square" rtlCol="0">
            <a:spAutoFit/>
          </a:bodyPr>
          <a:lstStyle/>
          <a:p>
            <a:pPr marL="457200">
              <a:lnSpc>
                <a:spcPct val="150000"/>
              </a:lnSpc>
            </a:pPr>
            <a:endParaRPr lang="en-US" sz="2200" b="1"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200" b="1" dirty="0" smtClean="0">
                <a:solidFill>
                  <a:schemeClr val="bg1"/>
                </a:solidFill>
                <a:latin typeface="Roboto Mono for Powerline" charset="0"/>
                <a:ea typeface="Roboto Mono for Powerline" charset="0"/>
                <a:cs typeface="Roboto Mono for Powerline" charset="0"/>
              </a:rPr>
              <a:t># Kill Vault and copy to </a:t>
            </a:r>
            <a:r>
              <a:rPr lang="en-US" sz="2200" b="1" dirty="0" err="1" smtClean="0">
                <a:solidFill>
                  <a:schemeClr val="bg1"/>
                </a:solidFill>
                <a:latin typeface="Roboto Mono for Powerline" charset="0"/>
                <a:ea typeface="Roboto Mono for Powerline" charset="0"/>
                <a:cs typeface="Roboto Mono for Powerline" charset="0"/>
              </a:rPr>
              <a:t>removeable</a:t>
            </a:r>
            <a:r>
              <a:rPr lang="en-US" sz="2200" b="1" dirty="0" smtClean="0">
                <a:solidFill>
                  <a:schemeClr val="bg1"/>
                </a:solidFill>
                <a:latin typeface="Roboto Mono for Powerline" charset="0"/>
                <a:ea typeface="Roboto Mono for Powerline" charset="0"/>
                <a:cs typeface="Roboto Mono for Powerline" charset="0"/>
              </a:rPr>
              <a:t> media</a:t>
            </a:r>
          </a:p>
          <a:p>
            <a:pPr marL="457200">
              <a:lnSpc>
                <a:spcPct val="150000"/>
              </a:lnSpc>
            </a:pPr>
            <a:r>
              <a:rPr lang="en-US" sz="2200" b="1" dirty="0">
                <a:solidFill>
                  <a:srgbClr val="79B1FF"/>
                </a:solidFill>
                <a:latin typeface="Roboto Mono for Powerline" charset="0"/>
                <a:ea typeface="Roboto Mono for Powerline" charset="0"/>
                <a:cs typeface="Roboto Mono for Powerline" charset="0"/>
              </a:rPr>
              <a:t>$ kill -2 $(</a:t>
            </a:r>
            <a:r>
              <a:rPr lang="en-US" sz="2200" b="1" dirty="0" err="1">
                <a:solidFill>
                  <a:srgbClr val="79B1FF"/>
                </a:solidFill>
                <a:latin typeface="Roboto Mono for Powerline" charset="0"/>
                <a:ea typeface="Roboto Mono for Powerline" charset="0"/>
                <a:cs typeface="Roboto Mono for Powerline" charset="0"/>
              </a:rPr>
              <a:t>ps</a:t>
            </a:r>
            <a:r>
              <a:rPr lang="en-US" sz="2200" b="1" dirty="0">
                <a:solidFill>
                  <a:srgbClr val="79B1FF"/>
                </a:solidFill>
                <a:latin typeface="Roboto Mono for Powerline" charset="0"/>
                <a:ea typeface="Roboto Mono for Powerline" charset="0"/>
                <a:cs typeface="Roboto Mono for Powerline" charset="0"/>
              </a:rPr>
              <a:t> aux | grep '/</a:t>
            </a:r>
            <a:r>
              <a:rPr lang="en-US" sz="2200" b="1" dirty="0" err="1">
                <a:solidFill>
                  <a:srgbClr val="79B1FF"/>
                </a:solidFill>
                <a:latin typeface="Roboto Mono for Powerline" charset="0"/>
                <a:ea typeface="Roboto Mono for Powerline" charset="0"/>
                <a:cs typeface="Roboto Mono for Powerline" charset="0"/>
              </a:rPr>
              <a:t>usr</a:t>
            </a:r>
            <a:r>
              <a:rPr lang="en-US" sz="2200" b="1" dirty="0">
                <a:solidFill>
                  <a:srgbClr val="79B1FF"/>
                </a:solidFill>
                <a:latin typeface="Roboto Mono for Powerline" charset="0"/>
                <a:ea typeface="Roboto Mono for Powerline" charset="0"/>
                <a:cs typeface="Roboto Mono for Powerline" charset="0"/>
              </a:rPr>
              <a:t>/local/bin/vault server' | </a:t>
            </a:r>
            <a:r>
              <a:rPr lang="en-US" sz="2200" b="1" dirty="0" err="1">
                <a:solidFill>
                  <a:srgbClr val="79B1FF"/>
                </a:solidFill>
                <a:latin typeface="Roboto Mono for Powerline" charset="0"/>
                <a:ea typeface="Roboto Mono for Powerline" charset="0"/>
                <a:cs typeface="Roboto Mono for Powerline" charset="0"/>
              </a:rPr>
              <a:t>awk</a:t>
            </a:r>
            <a:r>
              <a:rPr lang="en-US" sz="2200" b="1" dirty="0">
                <a:solidFill>
                  <a:srgbClr val="79B1FF"/>
                </a:solidFill>
                <a:latin typeface="Roboto Mono for Powerline" charset="0"/>
                <a:ea typeface="Roboto Mono for Powerline" charset="0"/>
                <a:cs typeface="Roboto Mono for Powerline" charset="0"/>
              </a:rPr>
              <a:t> '{print $2</a:t>
            </a:r>
            <a:r>
              <a:rPr lang="en-US" sz="2200" b="1" dirty="0" smtClean="0">
                <a:solidFill>
                  <a:srgbClr val="79B1FF"/>
                </a:solidFill>
                <a:latin typeface="Roboto Mono for Powerline" charset="0"/>
                <a:ea typeface="Roboto Mono for Powerline" charset="0"/>
                <a:cs typeface="Roboto Mono for Powerline" charset="0"/>
              </a:rPr>
              <a:t>}')</a:t>
            </a:r>
          </a:p>
          <a:p>
            <a:pPr marL="457200">
              <a:lnSpc>
                <a:spcPct val="150000"/>
              </a:lnSpc>
            </a:pPr>
            <a:r>
              <a:rPr lang="en-US" sz="2200" b="1" dirty="0" smtClean="0">
                <a:solidFill>
                  <a:srgbClr val="79B1FF"/>
                </a:solidFill>
                <a:latin typeface="Roboto Mono for Powerline" charset="0"/>
                <a:ea typeface="Roboto Mono for Powerline" charset="0"/>
                <a:cs typeface="Roboto Mono for Powerline" charset="0"/>
              </a:rPr>
              <a:t>$ mv </a:t>
            </a:r>
            <a:r>
              <a:rPr lang="en-US" sz="2200" b="1" dirty="0">
                <a:solidFill>
                  <a:srgbClr val="79B1FF"/>
                </a:solidFill>
                <a:latin typeface="Roboto Mono for Powerline" charset="0"/>
                <a:ea typeface="Roboto Mono for Powerline" charset="0"/>
                <a:cs typeface="Roboto Mono for Powerline" charset="0"/>
              </a:rPr>
              <a:t>-f $HOME/</a:t>
            </a:r>
            <a:r>
              <a:rPr lang="en-US" sz="2200" b="1" dirty="0" err="1">
                <a:solidFill>
                  <a:srgbClr val="79B1FF"/>
                </a:solidFill>
                <a:latin typeface="Roboto Mono for Powerline" charset="0"/>
                <a:ea typeface="Roboto Mono for Powerline" charset="0"/>
                <a:cs typeface="Roboto Mono for Powerline" charset="0"/>
              </a:rPr>
              <a:t>etc</a:t>
            </a:r>
            <a:r>
              <a:rPr lang="en-US" sz="2200" b="1" dirty="0">
                <a:solidFill>
                  <a:srgbClr val="79B1FF"/>
                </a:solidFill>
                <a:latin typeface="Roboto Mono for Powerline" charset="0"/>
                <a:ea typeface="Roboto Mono for Powerline" charset="0"/>
                <a:cs typeface="Roboto Mono for Powerline" charset="0"/>
              </a:rPr>
              <a:t> $</a:t>
            </a:r>
            <a:r>
              <a:rPr lang="en-US" sz="2200" b="1" dirty="0" smtClean="0">
                <a:solidFill>
                  <a:srgbClr val="79B1FF"/>
                </a:solidFill>
                <a:latin typeface="Roboto Mono for Powerline" charset="0"/>
                <a:ea typeface="Roboto Mono for Powerline" charset="0"/>
                <a:cs typeface="Roboto Mono for Powerline" charset="0"/>
              </a:rPr>
              <a:t>WARM_STORAGE/</a:t>
            </a:r>
            <a:r>
              <a:rPr lang="en-US" sz="2200" b="1" dirty="0" err="1" smtClean="0">
                <a:solidFill>
                  <a:srgbClr val="79B1FF"/>
                </a:solidFill>
                <a:latin typeface="Roboto Mono for Powerline" charset="0"/>
                <a:ea typeface="Roboto Mono for Powerline" charset="0"/>
                <a:cs typeface="Roboto Mono for Powerline" charset="0"/>
              </a:rPr>
              <a:t>etc</a:t>
            </a:r>
            <a:endParaRPr lang="en-US" sz="22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200" b="1" dirty="0" smtClean="0">
                <a:solidFill>
                  <a:srgbClr val="79B1FF"/>
                </a:solidFill>
                <a:latin typeface="Roboto Mono for Powerline" charset="0"/>
                <a:ea typeface="Roboto Mono for Powerline" charset="0"/>
                <a:cs typeface="Roboto Mono for Powerline" charset="0"/>
              </a:rPr>
              <a:t>$ mv </a:t>
            </a:r>
            <a:r>
              <a:rPr lang="en-US" sz="2200" b="1" dirty="0">
                <a:solidFill>
                  <a:srgbClr val="79B1FF"/>
                </a:solidFill>
                <a:latin typeface="Roboto Mono for Powerline" charset="0"/>
                <a:ea typeface="Roboto Mono for Powerline" charset="0"/>
                <a:cs typeface="Roboto Mono for Powerline" charset="0"/>
              </a:rPr>
              <a:t>"$KEYBASE_USER"_* $</a:t>
            </a:r>
            <a:r>
              <a:rPr lang="en-US" sz="2200" b="1" dirty="0" smtClean="0">
                <a:solidFill>
                  <a:srgbClr val="79B1FF"/>
                </a:solidFill>
                <a:latin typeface="Roboto Mono for Powerline" charset="0"/>
                <a:ea typeface="Roboto Mono for Powerline" charset="0"/>
                <a:cs typeface="Roboto Mono for Powerline" charset="0"/>
              </a:rPr>
              <a:t>WARM_STORAGE</a:t>
            </a:r>
          </a:p>
          <a:p>
            <a:pPr marL="457200">
              <a:lnSpc>
                <a:spcPct val="150000"/>
              </a:lnSpc>
            </a:pPr>
            <a:endParaRPr lang="en-US" sz="22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200" b="1" dirty="0" smtClean="0">
                <a:solidFill>
                  <a:schemeClr val="bg1"/>
                </a:solidFill>
                <a:latin typeface="Roboto Mono for Powerline" charset="0"/>
                <a:ea typeface="Roboto Mono for Powerline" charset="0"/>
                <a:cs typeface="Roboto Mono for Powerline" charset="0"/>
              </a:rPr>
              <a:t># Restore from </a:t>
            </a:r>
            <a:r>
              <a:rPr lang="en-US" sz="2200" b="1" dirty="0" err="1">
                <a:solidFill>
                  <a:schemeClr val="bg1"/>
                </a:solidFill>
                <a:latin typeface="Roboto Mono for Powerline" charset="0"/>
                <a:ea typeface="Roboto Mono for Powerline" charset="0"/>
                <a:cs typeface="Roboto Mono for Powerline" charset="0"/>
              </a:rPr>
              <a:t>removeable</a:t>
            </a:r>
            <a:r>
              <a:rPr lang="en-US" sz="2200" b="1" dirty="0">
                <a:solidFill>
                  <a:schemeClr val="bg1"/>
                </a:solidFill>
                <a:latin typeface="Roboto Mono for Powerline" charset="0"/>
                <a:ea typeface="Roboto Mono for Powerline" charset="0"/>
                <a:cs typeface="Roboto Mono for Powerline" charset="0"/>
              </a:rPr>
              <a:t> media</a:t>
            </a:r>
          </a:p>
          <a:p>
            <a:pPr marL="457200">
              <a:lnSpc>
                <a:spcPct val="150000"/>
              </a:lnSpc>
            </a:pPr>
            <a:r>
              <a:rPr lang="en-US" sz="2200" b="1" dirty="0" smtClean="0">
                <a:solidFill>
                  <a:srgbClr val="79B1FF"/>
                </a:solidFill>
                <a:latin typeface="Roboto Mono for Powerline" charset="0"/>
                <a:ea typeface="Roboto Mono for Powerline" charset="0"/>
                <a:cs typeface="Roboto Mono for Powerline" charset="0"/>
              </a:rPr>
              <a:t>$ mv </a:t>
            </a:r>
            <a:r>
              <a:rPr lang="en-US" sz="2200" b="1" dirty="0">
                <a:solidFill>
                  <a:srgbClr val="79B1FF"/>
                </a:solidFill>
                <a:latin typeface="Roboto Mono for Powerline" charset="0"/>
                <a:ea typeface="Roboto Mono for Powerline" charset="0"/>
                <a:cs typeface="Roboto Mono for Powerline" charset="0"/>
              </a:rPr>
              <a:t>-f $WARM_STORAGE/</a:t>
            </a:r>
            <a:r>
              <a:rPr lang="en-US" sz="2200" b="1" dirty="0" err="1">
                <a:solidFill>
                  <a:srgbClr val="79B1FF"/>
                </a:solidFill>
                <a:latin typeface="Roboto Mono for Powerline" charset="0"/>
                <a:ea typeface="Roboto Mono for Powerline" charset="0"/>
                <a:cs typeface="Roboto Mono for Powerline" charset="0"/>
              </a:rPr>
              <a:t>etc</a:t>
            </a:r>
            <a:r>
              <a:rPr lang="en-US" sz="2200" b="1" dirty="0">
                <a:solidFill>
                  <a:srgbClr val="79B1FF"/>
                </a:solidFill>
                <a:latin typeface="Roboto Mono for Powerline" charset="0"/>
                <a:ea typeface="Roboto Mono for Powerline" charset="0"/>
                <a:cs typeface="Roboto Mono for Powerline" charset="0"/>
              </a:rPr>
              <a:t> $</a:t>
            </a:r>
            <a:r>
              <a:rPr lang="en-US" sz="2200" b="1" dirty="0" smtClean="0">
                <a:solidFill>
                  <a:srgbClr val="79B1FF"/>
                </a:solidFill>
                <a:latin typeface="Roboto Mono for Powerline" charset="0"/>
                <a:ea typeface="Roboto Mono for Powerline" charset="0"/>
                <a:cs typeface="Roboto Mono for Powerline" charset="0"/>
              </a:rPr>
              <a:t>HOME/</a:t>
            </a:r>
            <a:r>
              <a:rPr lang="en-US" sz="2200" b="1" dirty="0" err="1" smtClean="0">
                <a:solidFill>
                  <a:srgbClr val="79B1FF"/>
                </a:solidFill>
                <a:latin typeface="Roboto Mono for Powerline" charset="0"/>
                <a:ea typeface="Roboto Mono for Powerline" charset="0"/>
                <a:cs typeface="Roboto Mono for Powerline" charset="0"/>
              </a:rPr>
              <a:t>etc</a:t>
            </a:r>
            <a:endParaRPr lang="en-US" sz="22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200" b="1" dirty="0" smtClean="0">
                <a:solidFill>
                  <a:srgbClr val="79B1FF"/>
                </a:solidFill>
                <a:latin typeface="Roboto Mono for Powerline" charset="0"/>
                <a:ea typeface="Roboto Mono for Powerline" charset="0"/>
                <a:cs typeface="Roboto Mono for Powerline" charset="0"/>
              </a:rPr>
              <a:t>$ </a:t>
            </a:r>
            <a:r>
              <a:rPr lang="en-US" sz="2200" b="1" dirty="0" err="1" smtClean="0">
                <a:solidFill>
                  <a:srgbClr val="79B1FF"/>
                </a:solidFill>
                <a:latin typeface="Roboto Mono for Powerline" charset="0"/>
                <a:ea typeface="Roboto Mono for Powerline" charset="0"/>
                <a:cs typeface="Roboto Mono for Powerline" charset="0"/>
              </a:rPr>
              <a:t>nohup</a:t>
            </a:r>
            <a:r>
              <a:rPr lang="en-US" sz="2200" b="1" dirty="0" smtClean="0">
                <a:solidFill>
                  <a:srgbClr val="79B1FF"/>
                </a:solidFill>
                <a:latin typeface="Roboto Mono for Powerline" charset="0"/>
                <a:ea typeface="Roboto Mono for Powerline" charset="0"/>
                <a:cs typeface="Roboto Mono for Powerline" charset="0"/>
              </a:rPr>
              <a:t> </a:t>
            </a:r>
            <a:r>
              <a:rPr lang="en-US" sz="2200" b="1" dirty="0">
                <a:solidFill>
                  <a:srgbClr val="79B1FF"/>
                </a:solidFill>
                <a:latin typeface="Roboto Mono for Powerline" charset="0"/>
                <a:ea typeface="Roboto Mono for Powerline" charset="0"/>
                <a:cs typeface="Roboto Mono for Powerline" charset="0"/>
              </a:rPr>
              <a:t>/</a:t>
            </a:r>
            <a:r>
              <a:rPr lang="en-US" sz="2200" b="1" dirty="0" err="1">
                <a:solidFill>
                  <a:srgbClr val="79B1FF"/>
                </a:solidFill>
                <a:latin typeface="Roboto Mono for Powerline" charset="0"/>
                <a:ea typeface="Roboto Mono for Powerline" charset="0"/>
                <a:cs typeface="Roboto Mono for Powerline" charset="0"/>
              </a:rPr>
              <a:t>usr</a:t>
            </a:r>
            <a:r>
              <a:rPr lang="en-US" sz="2200" b="1" dirty="0">
                <a:solidFill>
                  <a:srgbClr val="79B1FF"/>
                </a:solidFill>
                <a:latin typeface="Roboto Mono for Powerline" charset="0"/>
                <a:ea typeface="Roboto Mono for Powerline" charset="0"/>
                <a:cs typeface="Roboto Mono for Powerline" charset="0"/>
              </a:rPr>
              <a:t>/local/bin/vault server -</a:t>
            </a:r>
            <a:r>
              <a:rPr lang="en-US" sz="2200" b="1" dirty="0" err="1">
                <a:solidFill>
                  <a:srgbClr val="79B1FF"/>
                </a:solidFill>
                <a:latin typeface="Roboto Mono for Powerline" charset="0"/>
                <a:ea typeface="Roboto Mono for Powerline" charset="0"/>
                <a:cs typeface="Roboto Mono for Powerline" charset="0"/>
              </a:rPr>
              <a:t>config</a:t>
            </a:r>
            <a:r>
              <a:rPr lang="en-US" sz="2200" b="1" dirty="0">
                <a:solidFill>
                  <a:srgbClr val="79B1FF"/>
                </a:solidFill>
                <a:latin typeface="Roboto Mono for Powerline" charset="0"/>
                <a:ea typeface="Roboto Mono for Powerline" charset="0"/>
                <a:cs typeface="Roboto Mono for Powerline" charset="0"/>
              </a:rPr>
              <a:t> $HOME/</a:t>
            </a:r>
            <a:r>
              <a:rPr lang="en-US" sz="2200" b="1" dirty="0" err="1">
                <a:solidFill>
                  <a:srgbClr val="79B1FF"/>
                </a:solidFill>
                <a:latin typeface="Roboto Mono for Powerline" charset="0"/>
                <a:ea typeface="Roboto Mono for Powerline" charset="0"/>
                <a:cs typeface="Roboto Mono for Powerline" charset="0"/>
              </a:rPr>
              <a:t>etc</a:t>
            </a:r>
            <a:r>
              <a:rPr lang="en-US" sz="2200" b="1" dirty="0">
                <a:solidFill>
                  <a:srgbClr val="79B1FF"/>
                </a:solidFill>
                <a:latin typeface="Roboto Mono for Powerline" charset="0"/>
                <a:ea typeface="Roboto Mono for Powerline" charset="0"/>
                <a:cs typeface="Roboto Mono for Powerline" charset="0"/>
              </a:rPr>
              <a:t>/</a:t>
            </a:r>
            <a:r>
              <a:rPr lang="en-US" sz="2200" b="1" dirty="0" err="1">
                <a:solidFill>
                  <a:srgbClr val="79B1FF"/>
                </a:solidFill>
                <a:latin typeface="Roboto Mono for Powerline" charset="0"/>
                <a:ea typeface="Roboto Mono for Powerline" charset="0"/>
                <a:cs typeface="Roboto Mono for Powerline" charset="0"/>
              </a:rPr>
              <a:t>vault.d</a:t>
            </a:r>
            <a:r>
              <a:rPr lang="en-US" sz="2200" b="1" dirty="0">
                <a:solidFill>
                  <a:srgbClr val="79B1FF"/>
                </a:solidFill>
                <a:latin typeface="Roboto Mono for Powerline" charset="0"/>
                <a:ea typeface="Roboto Mono for Powerline" charset="0"/>
                <a:cs typeface="Roboto Mono for Powerline" charset="0"/>
              </a:rPr>
              <a:t>/</a:t>
            </a:r>
            <a:r>
              <a:rPr lang="en-US" sz="2200" b="1" dirty="0" err="1">
                <a:solidFill>
                  <a:srgbClr val="79B1FF"/>
                </a:solidFill>
                <a:latin typeface="Roboto Mono for Powerline" charset="0"/>
                <a:ea typeface="Roboto Mono for Powerline" charset="0"/>
                <a:cs typeface="Roboto Mono for Powerline" charset="0"/>
              </a:rPr>
              <a:t>vault.hcl</a:t>
            </a:r>
            <a:r>
              <a:rPr lang="en-US" sz="2200" b="1" dirty="0">
                <a:solidFill>
                  <a:srgbClr val="79B1FF"/>
                </a:solidFill>
                <a:latin typeface="Roboto Mono for Powerline" charset="0"/>
                <a:ea typeface="Roboto Mono for Powerline" charset="0"/>
                <a:cs typeface="Roboto Mono for Powerline" charset="0"/>
              </a:rPr>
              <a:t> &amp;&gt; /dev/null </a:t>
            </a:r>
            <a:r>
              <a:rPr lang="en-US" sz="2200" b="1" dirty="0" smtClean="0">
                <a:solidFill>
                  <a:srgbClr val="79B1FF"/>
                </a:solidFill>
                <a:latin typeface="Roboto Mono for Powerline" charset="0"/>
                <a:ea typeface="Roboto Mono for Powerline" charset="0"/>
                <a:cs typeface="Roboto Mono for Powerline" charset="0"/>
              </a:rPr>
              <a:t>&amp;</a:t>
            </a:r>
          </a:p>
          <a:p>
            <a:pPr marL="457200">
              <a:lnSpc>
                <a:spcPct val="150000"/>
              </a:lnSpc>
            </a:pPr>
            <a:r>
              <a:rPr lang="en-US" sz="2200" b="1" dirty="0" smtClean="0">
                <a:solidFill>
                  <a:srgbClr val="79B1FF"/>
                </a:solidFill>
                <a:latin typeface="Roboto Mono for Powerline" charset="0"/>
                <a:ea typeface="Roboto Mono for Powerline" charset="0"/>
                <a:cs typeface="Roboto Mono for Powerline" charset="0"/>
              </a:rPr>
              <a:t>$ mv </a:t>
            </a:r>
            <a:r>
              <a:rPr lang="en-US" sz="2200" b="1" dirty="0">
                <a:solidFill>
                  <a:srgbClr val="79B1FF"/>
                </a:solidFill>
                <a:latin typeface="Roboto Mono for Powerline" charset="0"/>
                <a:ea typeface="Roboto Mono for Powerline" charset="0"/>
                <a:cs typeface="Roboto Mono for Powerline" charset="0"/>
              </a:rPr>
              <a:t>$WARM_STORAGE/"$KEYBASE_USER"_* </a:t>
            </a:r>
            <a:r>
              <a:rPr lang="en-US" sz="2200" b="1" dirty="0" smtClean="0">
                <a:solidFill>
                  <a:srgbClr val="79B1FF"/>
                </a:solidFill>
                <a:latin typeface="Roboto Mono for Powerline" charset="0"/>
                <a:ea typeface="Roboto Mono for Powerline" charset="0"/>
                <a:cs typeface="Roboto Mono for Powerline" charset="0"/>
              </a:rPr>
              <a:t>.</a:t>
            </a:r>
          </a:p>
          <a:p>
            <a:pPr marL="457200">
              <a:lnSpc>
                <a:spcPct val="150000"/>
              </a:lnSpc>
            </a:pPr>
            <a:r>
              <a:rPr lang="en-US" sz="2200" b="1" dirty="0" smtClean="0">
                <a:solidFill>
                  <a:srgbClr val="79B1FF"/>
                </a:solidFill>
                <a:latin typeface="Roboto Mono for Powerline" charset="0"/>
                <a:ea typeface="Roboto Mono for Powerline" charset="0"/>
                <a:cs typeface="Roboto Mono for Powerline" charset="0"/>
              </a:rPr>
              <a:t>$ vault </a:t>
            </a:r>
            <a:r>
              <a:rPr lang="en-US" sz="2200" b="1" dirty="0">
                <a:solidFill>
                  <a:srgbClr val="79B1FF"/>
                </a:solidFill>
                <a:latin typeface="Roboto Mono for Powerline" charset="0"/>
                <a:ea typeface="Roboto Mono for Powerline" charset="0"/>
                <a:cs typeface="Roboto Mono for Powerline" charset="0"/>
              </a:rPr>
              <a:t>unseal $(</a:t>
            </a:r>
            <a:r>
              <a:rPr lang="en-US" sz="2200" b="1" dirty="0" err="1">
                <a:solidFill>
                  <a:srgbClr val="79B1FF"/>
                </a:solidFill>
                <a:latin typeface="Roboto Mono for Powerline" charset="0"/>
                <a:ea typeface="Roboto Mono for Powerline" charset="0"/>
                <a:cs typeface="Roboto Mono for Powerline" charset="0"/>
              </a:rPr>
              <a:t>keybase</a:t>
            </a:r>
            <a:r>
              <a:rPr lang="en-US" sz="2200" b="1" dirty="0">
                <a:solidFill>
                  <a:srgbClr val="79B1FF"/>
                </a:solidFill>
                <a:latin typeface="Roboto Mono for Powerline" charset="0"/>
                <a:ea typeface="Roboto Mono for Powerline" charset="0"/>
                <a:cs typeface="Roboto Mono for Powerline" charset="0"/>
              </a:rPr>
              <a:t> decrypt -</a:t>
            </a:r>
            <a:r>
              <a:rPr lang="en-US" sz="2200" b="1" dirty="0" err="1">
                <a:solidFill>
                  <a:srgbClr val="79B1FF"/>
                </a:solidFill>
                <a:latin typeface="Roboto Mono for Powerline" charset="0"/>
                <a:ea typeface="Roboto Mono for Powerline" charset="0"/>
                <a:cs typeface="Roboto Mono for Powerline" charset="0"/>
              </a:rPr>
              <a:t>i</a:t>
            </a:r>
            <a:r>
              <a:rPr lang="en-US" sz="2200" b="1" dirty="0">
                <a:solidFill>
                  <a:srgbClr val="79B1FF"/>
                </a:solidFill>
                <a:latin typeface="Roboto Mono for Powerline" charset="0"/>
                <a:ea typeface="Roboto Mono for Powerline" charset="0"/>
                <a:cs typeface="Roboto Mono for Powerline" charset="0"/>
              </a:rPr>
              <a:t> $KEYBASE_USER"_UNSEAL_1.txt</a:t>
            </a:r>
            <a:r>
              <a:rPr lang="en-US" sz="2200" b="1" dirty="0" smtClean="0">
                <a:solidFill>
                  <a:srgbClr val="79B1FF"/>
                </a:solidFill>
                <a:latin typeface="Roboto Mono for Powerline" charset="0"/>
                <a:ea typeface="Roboto Mono for Powerline" charset="0"/>
                <a:cs typeface="Roboto Mono for Powerline" charset="0"/>
              </a:rPr>
              <a:t>")</a:t>
            </a:r>
          </a:p>
          <a:p>
            <a:pPr marL="457200">
              <a:lnSpc>
                <a:spcPct val="150000"/>
              </a:lnSpc>
            </a:pPr>
            <a:r>
              <a:rPr lang="en-US" sz="2200" b="1" dirty="0" smtClean="0">
                <a:solidFill>
                  <a:srgbClr val="79B1FF"/>
                </a:solidFill>
                <a:latin typeface="Roboto Mono for Powerline" charset="0"/>
                <a:ea typeface="Roboto Mono for Powerline" charset="0"/>
                <a:cs typeface="Roboto Mono for Powerline" charset="0"/>
              </a:rPr>
              <a:t>$ vault </a:t>
            </a:r>
            <a:r>
              <a:rPr lang="en-US" sz="2200" b="1" dirty="0">
                <a:solidFill>
                  <a:srgbClr val="79B1FF"/>
                </a:solidFill>
                <a:latin typeface="Roboto Mono for Powerline" charset="0"/>
                <a:ea typeface="Roboto Mono for Powerline" charset="0"/>
                <a:cs typeface="Roboto Mono for Powerline" charset="0"/>
              </a:rPr>
              <a:t>unseal $(</a:t>
            </a:r>
            <a:r>
              <a:rPr lang="en-US" sz="2200" b="1" dirty="0" err="1">
                <a:solidFill>
                  <a:srgbClr val="79B1FF"/>
                </a:solidFill>
                <a:latin typeface="Roboto Mono for Powerline" charset="0"/>
                <a:ea typeface="Roboto Mono for Powerline" charset="0"/>
                <a:cs typeface="Roboto Mono for Powerline" charset="0"/>
              </a:rPr>
              <a:t>keybase</a:t>
            </a:r>
            <a:r>
              <a:rPr lang="en-US" sz="2200" b="1" dirty="0">
                <a:solidFill>
                  <a:srgbClr val="79B1FF"/>
                </a:solidFill>
                <a:latin typeface="Roboto Mono for Powerline" charset="0"/>
                <a:ea typeface="Roboto Mono for Powerline" charset="0"/>
                <a:cs typeface="Roboto Mono for Powerline" charset="0"/>
              </a:rPr>
              <a:t> decrypt -</a:t>
            </a:r>
            <a:r>
              <a:rPr lang="en-US" sz="2200" b="1" dirty="0" err="1">
                <a:solidFill>
                  <a:srgbClr val="79B1FF"/>
                </a:solidFill>
                <a:latin typeface="Roboto Mono for Powerline" charset="0"/>
                <a:ea typeface="Roboto Mono for Powerline" charset="0"/>
                <a:cs typeface="Roboto Mono for Powerline" charset="0"/>
              </a:rPr>
              <a:t>i</a:t>
            </a:r>
            <a:r>
              <a:rPr lang="en-US" sz="2200" b="1" dirty="0">
                <a:solidFill>
                  <a:srgbClr val="79B1FF"/>
                </a:solidFill>
                <a:latin typeface="Roboto Mono for Powerline" charset="0"/>
                <a:ea typeface="Roboto Mono for Powerline" charset="0"/>
                <a:cs typeface="Roboto Mono for Powerline" charset="0"/>
              </a:rPr>
              <a:t> $KEYBASE_USER"_UNSEAL_2.txt</a:t>
            </a:r>
            <a:r>
              <a:rPr lang="en-US" sz="2200" b="1" dirty="0" smtClean="0">
                <a:solidFill>
                  <a:srgbClr val="79B1FF"/>
                </a:solidFill>
                <a:latin typeface="Roboto Mono for Powerline" charset="0"/>
                <a:ea typeface="Roboto Mono for Powerline" charset="0"/>
                <a:cs typeface="Roboto Mono for Powerline" charset="0"/>
              </a:rPr>
              <a:t>")</a:t>
            </a:r>
          </a:p>
          <a:p>
            <a:pPr marL="457200">
              <a:lnSpc>
                <a:spcPct val="150000"/>
              </a:lnSpc>
            </a:pPr>
            <a:r>
              <a:rPr lang="en-US" sz="2200" b="1" dirty="0" smtClean="0">
                <a:solidFill>
                  <a:srgbClr val="79B1FF"/>
                </a:solidFill>
                <a:latin typeface="Roboto Mono for Powerline" charset="0"/>
                <a:ea typeface="Roboto Mono for Powerline" charset="0"/>
                <a:cs typeface="Roboto Mono for Powerline" charset="0"/>
              </a:rPr>
              <a:t>$ vault </a:t>
            </a:r>
            <a:r>
              <a:rPr lang="en-US" sz="2200" b="1" dirty="0">
                <a:solidFill>
                  <a:srgbClr val="79B1FF"/>
                </a:solidFill>
                <a:latin typeface="Roboto Mono for Powerline" charset="0"/>
                <a:ea typeface="Roboto Mono for Powerline" charset="0"/>
                <a:cs typeface="Roboto Mono for Powerline" charset="0"/>
              </a:rPr>
              <a:t>unseal $(</a:t>
            </a:r>
            <a:r>
              <a:rPr lang="en-US" sz="2200" b="1" dirty="0" err="1">
                <a:solidFill>
                  <a:srgbClr val="79B1FF"/>
                </a:solidFill>
                <a:latin typeface="Roboto Mono for Powerline" charset="0"/>
                <a:ea typeface="Roboto Mono for Powerline" charset="0"/>
                <a:cs typeface="Roboto Mono for Powerline" charset="0"/>
              </a:rPr>
              <a:t>keybase</a:t>
            </a:r>
            <a:r>
              <a:rPr lang="en-US" sz="2200" b="1" dirty="0">
                <a:solidFill>
                  <a:srgbClr val="79B1FF"/>
                </a:solidFill>
                <a:latin typeface="Roboto Mono for Powerline" charset="0"/>
                <a:ea typeface="Roboto Mono for Powerline" charset="0"/>
                <a:cs typeface="Roboto Mono for Powerline" charset="0"/>
              </a:rPr>
              <a:t> decrypt -</a:t>
            </a:r>
            <a:r>
              <a:rPr lang="en-US" sz="2200" b="1" dirty="0" err="1">
                <a:solidFill>
                  <a:srgbClr val="79B1FF"/>
                </a:solidFill>
                <a:latin typeface="Roboto Mono for Powerline" charset="0"/>
                <a:ea typeface="Roboto Mono for Powerline" charset="0"/>
                <a:cs typeface="Roboto Mono for Powerline" charset="0"/>
              </a:rPr>
              <a:t>i</a:t>
            </a:r>
            <a:r>
              <a:rPr lang="en-US" sz="2200" b="1" dirty="0">
                <a:solidFill>
                  <a:srgbClr val="79B1FF"/>
                </a:solidFill>
                <a:latin typeface="Roboto Mono for Powerline" charset="0"/>
                <a:ea typeface="Roboto Mono for Powerline" charset="0"/>
                <a:cs typeface="Roboto Mono for Powerline" charset="0"/>
              </a:rPr>
              <a:t> $KEYBASE_USER"_UNSEAL_3.txt")</a:t>
            </a:r>
            <a:endParaRPr lang="en-US" sz="22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endParaRPr lang="en-US" sz="2400" dirty="0" smtClean="0">
              <a:solidFill>
                <a:schemeClr val="bg1"/>
              </a:solidFill>
              <a:latin typeface="Roboto Mono for Powerline" charset="0"/>
              <a:ea typeface="Roboto Mono for Powerline" charset="0"/>
              <a:cs typeface="Roboto Mono for Powerline" charset="0"/>
            </a:endParaRPr>
          </a:p>
        </p:txBody>
      </p:sp>
    </p:spTree>
    <p:extLst>
      <p:ext uri="{BB962C8B-B14F-4D97-AF65-F5344CB8AC3E}">
        <p14:creationId xmlns:p14="http://schemas.microsoft.com/office/powerpoint/2010/main" val="95556585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4"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9213100"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WHAT’S NEXT?</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6" name="TextBox 5"/>
          <p:cNvSpPr txBox="1"/>
          <p:nvPr/>
        </p:nvSpPr>
        <p:spPr>
          <a:xfrm>
            <a:off x="6718850" y="3441680"/>
            <a:ext cx="15713133" cy="9787295"/>
          </a:xfrm>
          <a:prstGeom prst="rect">
            <a:avLst/>
          </a:prstGeom>
          <a:noFill/>
        </p:spPr>
        <p:txBody>
          <a:bodyPr wrap="square" rtlCol="0">
            <a:spAutoFit/>
          </a:bodyPr>
          <a:lstStyle/>
          <a:p>
            <a:pPr>
              <a:lnSpc>
                <a:spcPct val="150000"/>
              </a:lnSpc>
            </a:pPr>
            <a:r>
              <a:rPr lang="en-US" sz="6000" b="1" dirty="0" smtClean="0">
                <a:solidFill>
                  <a:srgbClr val="79B1FF"/>
                </a:solidFill>
                <a:latin typeface="Lato Bold" charset="0"/>
                <a:ea typeface="Lato Bold" charset="0"/>
                <a:cs typeface="Lato Bold" charset="0"/>
              </a:rPr>
              <a:t>container orchestration</a:t>
            </a:r>
            <a:r>
              <a:rPr lang="en-US" sz="6000" b="1" dirty="0" smtClean="0">
                <a:solidFill>
                  <a:schemeClr val="bg1"/>
                </a:solidFill>
                <a:latin typeface="Lato Bold" charset="0"/>
                <a:ea typeface="Lato Bold" charset="0"/>
                <a:cs typeface="Lato Bold" charset="0"/>
              </a:rPr>
              <a:t> </a:t>
            </a:r>
            <a:endParaRPr lang="en-US" sz="6000" b="1" dirty="0">
              <a:solidFill>
                <a:schemeClr val="bg1"/>
              </a:solidFill>
              <a:latin typeface="Lato Bold" charset="0"/>
              <a:ea typeface="Lato Bold" charset="0"/>
              <a:cs typeface="Lato Bold" charset="0"/>
            </a:endParaRPr>
          </a:p>
          <a:p>
            <a:pPr>
              <a:lnSpc>
                <a:spcPct val="150000"/>
              </a:lnSpc>
            </a:pPr>
            <a:r>
              <a:rPr lang="en-US" sz="6000" b="1" dirty="0" smtClean="0">
                <a:solidFill>
                  <a:srgbClr val="79B1FF"/>
                </a:solidFill>
                <a:latin typeface="Lato Bold" charset="0"/>
                <a:ea typeface="Lato Bold" charset="0"/>
                <a:cs typeface="Lato Bold" charset="0"/>
              </a:rPr>
              <a:t>concourse pipeline</a:t>
            </a:r>
            <a:r>
              <a:rPr lang="en-US" sz="6000" b="1" dirty="0" smtClean="0">
                <a:solidFill>
                  <a:schemeClr val="bg1"/>
                </a:solidFill>
                <a:latin typeface="Lato Bold" charset="0"/>
                <a:ea typeface="Lato Bold" charset="0"/>
                <a:cs typeface="Lato Bold" charset="0"/>
              </a:rPr>
              <a:t> </a:t>
            </a:r>
            <a:endParaRPr lang="en-US" sz="6000" b="1" dirty="0">
              <a:solidFill>
                <a:schemeClr val="bg1"/>
              </a:solidFill>
              <a:latin typeface="Lato Bold" charset="0"/>
              <a:ea typeface="Lato Bold" charset="0"/>
              <a:cs typeface="Lato Bold" charset="0"/>
            </a:endParaRPr>
          </a:p>
          <a:p>
            <a:pPr>
              <a:lnSpc>
                <a:spcPct val="150000"/>
              </a:lnSpc>
            </a:pPr>
            <a:r>
              <a:rPr lang="en-US" sz="6000" b="1" dirty="0" smtClean="0">
                <a:solidFill>
                  <a:srgbClr val="79B1FF"/>
                </a:solidFill>
                <a:latin typeface="Lato Bold" charset="0"/>
                <a:ea typeface="Lato Bold" charset="0"/>
                <a:cs typeface="Lato Bold" charset="0"/>
              </a:rPr>
              <a:t>oracle reference implementation</a:t>
            </a:r>
          </a:p>
          <a:p>
            <a:pPr>
              <a:lnSpc>
                <a:spcPct val="150000"/>
              </a:lnSpc>
            </a:pPr>
            <a:r>
              <a:rPr lang="en-US" sz="6000" b="1" dirty="0" smtClean="0">
                <a:solidFill>
                  <a:srgbClr val="79B1FF"/>
                </a:solidFill>
                <a:latin typeface="Lato Bold" charset="0"/>
                <a:ea typeface="Lato Bold" charset="0"/>
                <a:cs typeface="Lato Bold" charset="0"/>
              </a:rPr>
              <a:t>smart contract test harness</a:t>
            </a:r>
            <a:endParaRPr lang="en-US" sz="6000" b="1" dirty="0">
              <a:solidFill>
                <a:srgbClr val="79B1FF"/>
              </a:solidFill>
              <a:latin typeface="Lato Bold" charset="0"/>
              <a:ea typeface="Lato Bold" charset="0"/>
              <a:cs typeface="Lato Bold" charset="0"/>
            </a:endParaRPr>
          </a:p>
          <a:p>
            <a:pPr>
              <a:lnSpc>
                <a:spcPct val="150000"/>
              </a:lnSpc>
            </a:pPr>
            <a:r>
              <a:rPr lang="en-US" sz="6000" b="1" dirty="0" smtClean="0">
                <a:solidFill>
                  <a:srgbClr val="79B1FF"/>
                </a:solidFill>
                <a:latin typeface="Lato Bold" charset="0"/>
                <a:ea typeface="Lato Bold" charset="0"/>
                <a:cs typeface="Lato Bold" charset="0"/>
              </a:rPr>
              <a:t>vault plugins for other cryptocurrencies?</a:t>
            </a:r>
          </a:p>
          <a:p>
            <a:pPr>
              <a:lnSpc>
                <a:spcPct val="150000"/>
              </a:lnSpc>
            </a:pPr>
            <a:r>
              <a:rPr lang="en-US" sz="6000" b="1" dirty="0" smtClean="0">
                <a:solidFill>
                  <a:srgbClr val="79B1FF"/>
                </a:solidFill>
                <a:latin typeface="Lato Bold" charset="0"/>
                <a:ea typeface="Lato Bold" charset="0"/>
                <a:cs typeface="Lato Bold" charset="0"/>
              </a:rPr>
              <a:t>vault plugins for exchanges?</a:t>
            </a:r>
          </a:p>
          <a:p>
            <a:pPr>
              <a:lnSpc>
                <a:spcPct val="150000"/>
              </a:lnSpc>
            </a:pPr>
            <a:endParaRPr lang="en-US" sz="6000" b="1" dirty="0" smtClean="0">
              <a:solidFill>
                <a:srgbClr val="79B1FF"/>
              </a:solidFill>
              <a:latin typeface="Lato Bold" charset="0"/>
              <a:ea typeface="Lato Bold" charset="0"/>
              <a:cs typeface="Lato Bold" charset="0"/>
            </a:endParaRPr>
          </a:p>
        </p:txBody>
      </p:sp>
    </p:spTree>
    <p:extLst>
      <p:ext uri="{BB962C8B-B14F-4D97-AF65-F5344CB8AC3E}">
        <p14:creationId xmlns:p14="http://schemas.microsoft.com/office/powerpoint/2010/main" val="709918168"/>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93939"/>
        </a:solidFill>
        <a:effectLst/>
      </p:bgPr>
    </p:bg>
    <p:spTree>
      <p:nvGrpSpPr>
        <p:cNvPr id="1" name=""/>
        <p:cNvGrpSpPr/>
        <p:nvPr/>
      </p:nvGrpSpPr>
      <p:grpSpPr>
        <a:xfrm>
          <a:off x="0" y="0"/>
          <a:ext cx="0" cy="0"/>
          <a:chOff x="0" y="0"/>
          <a:chExt cx="0" cy="0"/>
        </a:xfrm>
      </p:grpSpPr>
      <p:sp>
        <p:nvSpPr>
          <p:cNvPr id="10" name="Rectangle 9"/>
          <p:cNvSpPr/>
          <p:nvPr/>
        </p:nvSpPr>
        <p:spPr>
          <a:xfrm>
            <a:off x="8166100" y="0"/>
            <a:ext cx="8054975"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Lato Bold" charset="0"/>
            </a:endParaRPr>
          </a:p>
        </p:txBody>
      </p:sp>
      <p:sp>
        <p:nvSpPr>
          <p:cNvPr id="11" name="TextBox 10"/>
          <p:cNvSpPr txBox="1"/>
          <p:nvPr/>
        </p:nvSpPr>
        <p:spPr>
          <a:xfrm>
            <a:off x="7976681" y="1485492"/>
            <a:ext cx="8244394" cy="8463855"/>
          </a:xfrm>
          <a:prstGeom prst="rect">
            <a:avLst/>
          </a:prstGeom>
          <a:noFill/>
        </p:spPr>
        <p:txBody>
          <a:bodyPr wrap="square" rtlCol="0">
            <a:spAutoFit/>
          </a:bodyPr>
          <a:lstStyle/>
          <a:p>
            <a:pPr algn="ctr">
              <a:lnSpc>
                <a:spcPct val="200000"/>
              </a:lnSpc>
            </a:pPr>
            <a:r>
              <a:rPr lang="en-US" sz="8000" b="1" dirty="0" smtClean="0">
                <a:solidFill>
                  <a:srgbClr val="79B1FF"/>
                </a:solidFill>
                <a:latin typeface="Sifonn Pro" charset="0"/>
                <a:ea typeface="Sifonn Pro" charset="0"/>
                <a:cs typeface="Sifonn Pro" charset="0"/>
              </a:rPr>
              <a:t>THANK YOU!</a:t>
            </a:r>
          </a:p>
          <a:p>
            <a:pPr algn="ctr">
              <a:lnSpc>
                <a:spcPct val="200000"/>
              </a:lnSpc>
            </a:pPr>
            <a:r>
              <a:rPr lang="en-US" sz="3200" b="1" dirty="0" err="1" smtClean="0">
                <a:solidFill>
                  <a:schemeClr val="bg1"/>
                </a:solidFill>
                <a:latin typeface="Lato Bold" charset="0"/>
                <a:ea typeface="Lato Bold" charset="0"/>
                <a:cs typeface="Lato Bold" charset="0"/>
              </a:rPr>
              <a:t>i</a:t>
            </a:r>
            <a:r>
              <a:rPr lang="en-US" sz="3200" b="1" dirty="0" smtClean="0">
                <a:solidFill>
                  <a:schemeClr val="bg1"/>
                </a:solidFill>
                <a:latin typeface="Lato Bold" charset="0"/>
                <a:ea typeface="Lato Bold" charset="0"/>
                <a:cs typeface="Lato Bold" charset="0"/>
              </a:rPr>
              <a:t> </a:t>
            </a:r>
            <a:r>
              <a:rPr lang="en-US" sz="3200" b="1" dirty="0">
                <a:solidFill>
                  <a:schemeClr val="bg1"/>
                </a:solidFill>
                <a:latin typeface="Lato Bold" charset="0"/>
                <a:ea typeface="Lato Bold" charset="0"/>
                <a:cs typeface="Lato Bold" charset="0"/>
              </a:rPr>
              <a:t>hope this talk proved interesting and useful. m</a:t>
            </a:r>
            <a:r>
              <a:rPr lang="en-US" sz="3200" b="1" dirty="0" smtClean="0">
                <a:solidFill>
                  <a:schemeClr val="bg1"/>
                </a:solidFill>
                <a:latin typeface="Lato Bold" charset="0"/>
                <a:ea typeface="Lato Bold" charset="0"/>
                <a:cs typeface="Lato Bold" charset="0"/>
              </a:rPr>
              <a:t>ore so, </a:t>
            </a:r>
            <a:r>
              <a:rPr lang="en-US" sz="3200" b="1" dirty="0" err="1">
                <a:solidFill>
                  <a:schemeClr val="bg1"/>
                </a:solidFill>
                <a:latin typeface="Lato Bold" charset="0"/>
                <a:ea typeface="Lato Bold" charset="0"/>
                <a:cs typeface="Lato Bold" charset="0"/>
              </a:rPr>
              <a:t>i</a:t>
            </a:r>
            <a:r>
              <a:rPr lang="en-US" sz="3200" b="1" dirty="0">
                <a:solidFill>
                  <a:schemeClr val="bg1"/>
                </a:solidFill>
                <a:latin typeface="Lato Bold" charset="0"/>
                <a:ea typeface="Lato Bold" charset="0"/>
                <a:cs typeface="Lato Bold" charset="0"/>
              </a:rPr>
              <a:t> hope that it inspires you to build </a:t>
            </a:r>
            <a:r>
              <a:rPr lang="en-US" sz="3200" b="1" dirty="0" err="1">
                <a:solidFill>
                  <a:schemeClr val="bg1"/>
                </a:solidFill>
                <a:latin typeface="Lato Bold" charset="0"/>
                <a:ea typeface="Lato Bold" charset="0"/>
                <a:cs typeface="Lato Bold" charset="0"/>
              </a:rPr>
              <a:t>oss</a:t>
            </a:r>
            <a:r>
              <a:rPr lang="en-US" sz="3200" b="1" dirty="0">
                <a:solidFill>
                  <a:schemeClr val="bg1"/>
                </a:solidFill>
                <a:latin typeface="Lato Bold" charset="0"/>
                <a:ea typeface="Lato Bold" charset="0"/>
                <a:cs typeface="Lato Bold" charset="0"/>
              </a:rPr>
              <a:t> tools for the </a:t>
            </a:r>
            <a:r>
              <a:rPr lang="en-US" sz="3200" b="1" dirty="0" err="1">
                <a:solidFill>
                  <a:schemeClr val="bg1"/>
                </a:solidFill>
                <a:latin typeface="Lato Bold" charset="0"/>
                <a:ea typeface="Lato Bold" charset="0"/>
                <a:cs typeface="Lato Bold" charset="0"/>
              </a:rPr>
              <a:t>ethereum</a:t>
            </a:r>
            <a:r>
              <a:rPr lang="en-US" sz="3200" b="1" dirty="0">
                <a:solidFill>
                  <a:schemeClr val="bg1"/>
                </a:solidFill>
                <a:latin typeface="Lato Bold" charset="0"/>
                <a:ea typeface="Lato Bold" charset="0"/>
                <a:cs typeface="Lato Bold" charset="0"/>
              </a:rPr>
              <a:t> ecosystem and participate in the </a:t>
            </a:r>
            <a:r>
              <a:rPr lang="en-US" sz="3200" b="1" dirty="0" err="1">
                <a:solidFill>
                  <a:schemeClr val="bg1"/>
                </a:solidFill>
                <a:latin typeface="Lato Bold" charset="0"/>
                <a:ea typeface="Lato Bold" charset="0"/>
                <a:cs typeface="Lato Bold" charset="0"/>
              </a:rPr>
              <a:t>oss</a:t>
            </a:r>
            <a:r>
              <a:rPr lang="en-US" sz="3200" b="1" dirty="0">
                <a:solidFill>
                  <a:schemeClr val="bg1"/>
                </a:solidFill>
                <a:latin typeface="Lato Bold" charset="0"/>
                <a:ea typeface="Lato Bold" charset="0"/>
                <a:cs typeface="Lato Bold" charset="0"/>
              </a:rPr>
              <a:t> community. please feel free to connect with me via linked in: </a:t>
            </a:r>
            <a:r>
              <a:rPr lang="en-US" sz="3200" b="1" dirty="0">
                <a:solidFill>
                  <a:srgbClr val="79B1FF"/>
                </a:solidFill>
                <a:latin typeface="Lato Bold" charset="0"/>
                <a:ea typeface="Lato Bold" charset="0"/>
                <a:cs typeface="Lato Bold" charset="0"/>
                <a:hlinkClick r:id="rId3"/>
              </a:rPr>
              <a:t>https://www.linkedin.com/in/immutability</a:t>
            </a:r>
            <a:r>
              <a:rPr lang="en-US" sz="3200" b="1" dirty="0" smtClean="0">
                <a:solidFill>
                  <a:srgbClr val="79B1FF"/>
                </a:solidFill>
                <a:latin typeface="Lato Bold" charset="0"/>
                <a:ea typeface="Lato Bold" charset="0"/>
                <a:cs typeface="Lato Bold" charset="0"/>
                <a:hlinkClick r:id="rId3"/>
              </a:rPr>
              <a:t>/</a:t>
            </a:r>
            <a:r>
              <a:rPr lang="en-US" sz="3200" b="1" dirty="0" smtClean="0">
                <a:solidFill>
                  <a:srgbClr val="79B1FF"/>
                </a:solidFill>
                <a:latin typeface="Lato Bold" charset="0"/>
                <a:ea typeface="Lato Bold" charset="0"/>
                <a:cs typeface="Lato Bold" charset="0"/>
              </a:rPr>
              <a:t>  </a:t>
            </a:r>
            <a:endParaRPr lang="en-US" sz="3200" b="1" dirty="0">
              <a:solidFill>
                <a:srgbClr val="79B1FF"/>
              </a:solidFill>
              <a:latin typeface="Lato Bold" charset="0"/>
              <a:ea typeface="Lato Bold" charset="0"/>
              <a:cs typeface="Lato Bold" charset="0"/>
            </a:endParaRPr>
          </a:p>
        </p:txBody>
      </p:sp>
    </p:spTree>
    <p:extLst>
      <p:ext uri="{BB962C8B-B14F-4D97-AF65-F5344CB8AC3E}">
        <p14:creationId xmlns:p14="http://schemas.microsoft.com/office/powerpoint/2010/main" val="1403938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79B1FF"/>
        </a:solidFill>
        <a:effectLst/>
      </p:bgPr>
    </p:bg>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latin typeface="Lato Bold"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latin typeface="Lato Bold" charset="0"/>
            </a:endParaRPr>
          </a:p>
        </p:txBody>
      </p:sp>
      <p:sp>
        <p:nvSpPr>
          <p:cNvPr id="7" name="Rectangle 6"/>
          <p:cNvSpPr/>
          <p:nvPr/>
        </p:nvSpPr>
        <p:spPr>
          <a:xfrm>
            <a:off x="6575896" y="5718285"/>
            <a:ext cx="12450697" cy="800179"/>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243798" tIns="121900" rIns="243798" bIns="121900" rtlCol="0" anchor="ctr">
            <a:spAutoFit/>
          </a:bodyPr>
          <a:lstStyle/>
          <a:p>
            <a:pPr algn="ctr">
              <a:tabLst>
                <a:tab pos="338138" algn="l"/>
              </a:tabLst>
            </a:pPr>
            <a:r>
              <a:rPr lang="en-US" b="1" kern="0" cap="all" spc="300" dirty="0" smtClean="0">
                <a:solidFill>
                  <a:schemeClr val="bg1"/>
                </a:solidFill>
                <a:latin typeface="Lato Bold" charset="0"/>
                <a:ea typeface="Lato Bold" charset="0"/>
                <a:cs typeface="Lato Bold" charset="0"/>
                <a:hlinkClick r:id="rId3"/>
              </a:rPr>
              <a:t>Immutability's Docker Hub</a:t>
            </a:r>
            <a:endParaRPr lang="en-US" b="1" kern="0" cap="all" spc="300" dirty="0">
              <a:solidFill>
                <a:schemeClr val="bg1"/>
              </a:solidFill>
              <a:latin typeface="Lato Bold" charset="0"/>
              <a:ea typeface="Lato Bold" charset="0"/>
              <a:cs typeface="Lato Bold"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6085" y="0"/>
            <a:ext cx="4762500" cy="4762500"/>
          </a:xfrm>
          <a:prstGeom prst="rect">
            <a:avLst/>
          </a:prstGeom>
        </p:spPr>
      </p:pic>
      <p:sp>
        <p:nvSpPr>
          <p:cNvPr id="8" name="Rectangle 7"/>
          <p:cNvSpPr/>
          <p:nvPr/>
        </p:nvSpPr>
        <p:spPr>
          <a:xfrm>
            <a:off x="6575895" y="6687457"/>
            <a:ext cx="12450697" cy="800179"/>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243798" tIns="121900" rIns="243798" bIns="121900" rtlCol="0" anchor="ctr">
            <a:spAutoFit/>
          </a:bodyPr>
          <a:lstStyle/>
          <a:p>
            <a:pPr algn="ctr">
              <a:tabLst>
                <a:tab pos="338138" algn="l"/>
              </a:tabLst>
            </a:pPr>
            <a:r>
              <a:rPr lang="en-US" b="1" kern="0" cap="all" spc="300" dirty="0" smtClean="0">
                <a:solidFill>
                  <a:schemeClr val="bg1"/>
                </a:solidFill>
                <a:latin typeface="Lato Bold" charset="0"/>
                <a:ea typeface="Lato Bold" charset="0"/>
                <a:cs typeface="Lato Bold" charset="0"/>
                <a:hlinkClick r:id="rId5"/>
              </a:rPr>
              <a:t>HashiCorp Vault</a:t>
            </a:r>
            <a:endParaRPr lang="en-US" b="1" kern="0" cap="all" spc="300" dirty="0">
              <a:solidFill>
                <a:schemeClr val="bg1"/>
              </a:solidFill>
              <a:latin typeface="Lato Bold" charset="0"/>
              <a:ea typeface="Lato Bold" charset="0"/>
              <a:cs typeface="Lato Bold" charset="0"/>
            </a:endParaRPr>
          </a:p>
        </p:txBody>
      </p:sp>
      <p:sp>
        <p:nvSpPr>
          <p:cNvPr id="9" name="Rectangle 8"/>
          <p:cNvSpPr/>
          <p:nvPr/>
        </p:nvSpPr>
        <p:spPr>
          <a:xfrm>
            <a:off x="6421986" y="7656629"/>
            <a:ext cx="12450697" cy="800179"/>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243798" tIns="121900" rIns="243798" bIns="121900" rtlCol="0" anchor="ctr">
            <a:spAutoFit/>
          </a:bodyPr>
          <a:lstStyle/>
          <a:p>
            <a:pPr algn="ctr">
              <a:tabLst>
                <a:tab pos="338138" algn="l"/>
              </a:tabLst>
            </a:pPr>
            <a:r>
              <a:rPr lang="en-US" b="1" kern="0" cap="all" spc="300" dirty="0" smtClean="0">
                <a:solidFill>
                  <a:schemeClr val="bg1"/>
                </a:solidFill>
                <a:latin typeface="Lato Bold" charset="0"/>
                <a:ea typeface="Lato Bold" charset="0"/>
                <a:cs typeface="Lato Bold" charset="0"/>
                <a:hlinkClick r:id="rId6"/>
              </a:rPr>
              <a:t>Ethereum's Go Client</a:t>
            </a:r>
            <a:endParaRPr lang="en-US" b="1" kern="0" cap="all" spc="300" dirty="0">
              <a:solidFill>
                <a:schemeClr val="bg1"/>
              </a:solidFill>
              <a:latin typeface="Lato Bold" charset="0"/>
              <a:ea typeface="Lato Bold" charset="0"/>
              <a:cs typeface="Lato Bold" charset="0"/>
            </a:endParaRPr>
          </a:p>
        </p:txBody>
      </p:sp>
      <p:sp>
        <p:nvSpPr>
          <p:cNvPr id="10" name="Rectangle 9"/>
          <p:cNvSpPr/>
          <p:nvPr/>
        </p:nvSpPr>
        <p:spPr>
          <a:xfrm>
            <a:off x="6421986" y="4738991"/>
            <a:ext cx="12450697" cy="800179"/>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243798" tIns="121900" rIns="243798" bIns="121900" rtlCol="0" anchor="ctr">
            <a:spAutoFit/>
          </a:bodyPr>
          <a:lstStyle/>
          <a:p>
            <a:pPr algn="ctr">
              <a:tabLst>
                <a:tab pos="338138" algn="l"/>
              </a:tabLst>
            </a:pPr>
            <a:r>
              <a:rPr lang="en-US" b="1" kern="0" cap="all" spc="300" smtClean="0">
                <a:solidFill>
                  <a:schemeClr val="bg1"/>
                </a:solidFill>
                <a:latin typeface="Lato Bold" charset="0"/>
                <a:ea typeface="Lato Bold" charset="0"/>
                <a:cs typeface="Lato Bold" charset="0"/>
                <a:hlinkClick r:id="rId7"/>
              </a:rPr>
              <a:t>Immutability's GitHub</a:t>
            </a:r>
            <a:endParaRPr lang="en-US" b="1" kern="0" cap="all" spc="300" dirty="0">
              <a:solidFill>
                <a:schemeClr val="bg1"/>
              </a:solidFill>
              <a:latin typeface="Lato Bold" charset="0"/>
              <a:ea typeface="Lato Bold" charset="0"/>
              <a:cs typeface="Lato Bold" charset="0"/>
            </a:endParaRPr>
          </a:p>
        </p:txBody>
      </p:sp>
      <p:sp>
        <p:nvSpPr>
          <p:cNvPr id="11" name="Rectangle 10"/>
          <p:cNvSpPr/>
          <p:nvPr/>
        </p:nvSpPr>
        <p:spPr>
          <a:xfrm>
            <a:off x="6575895" y="8635923"/>
            <a:ext cx="12450697" cy="800179"/>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243798" tIns="121900" rIns="243798" bIns="121900" rtlCol="0" anchor="ctr">
            <a:spAutoFit/>
          </a:bodyPr>
          <a:lstStyle/>
          <a:p>
            <a:pPr algn="ctr">
              <a:tabLst>
                <a:tab pos="338138" algn="l"/>
              </a:tabLst>
            </a:pPr>
            <a:r>
              <a:rPr lang="en-US" b="1" kern="0" cap="all" spc="300" dirty="0" smtClean="0">
                <a:solidFill>
                  <a:schemeClr val="bg1"/>
                </a:solidFill>
                <a:latin typeface="Lato Bold" charset="0"/>
                <a:ea typeface="Lato Bold" charset="0"/>
                <a:cs typeface="Lato Bold" charset="0"/>
                <a:hlinkClick r:id="rId8"/>
              </a:rPr>
              <a:t>DC-Baltimore HashiCorp User Group</a:t>
            </a:r>
            <a:endParaRPr lang="en-US" b="1" kern="0" cap="all" spc="300" dirty="0">
              <a:solidFill>
                <a:schemeClr val="bg1"/>
              </a:solidFill>
              <a:latin typeface="Lato Bold" charset="0"/>
              <a:ea typeface="Lato Bold" charset="0"/>
              <a:cs typeface="Lato Bold" charset="0"/>
            </a:endParaRPr>
          </a:p>
        </p:txBody>
      </p:sp>
    </p:spTree>
    <p:extLst>
      <p:ext uri="{BB962C8B-B14F-4D97-AF65-F5344CB8AC3E}">
        <p14:creationId xmlns:p14="http://schemas.microsoft.com/office/powerpoint/2010/main" val="717641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3"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1662167"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AND REMEMBER</a:t>
            </a:r>
            <a:r>
              <a:rPr lang="mr-IN" sz="9600" b="1" dirty="0" smtClean="0">
                <a:solidFill>
                  <a:srgbClr val="79B1FF"/>
                </a:solidFill>
                <a:latin typeface="Sifonn Pro" charset="0"/>
                <a:ea typeface="Sifonn Pro" charset="0"/>
                <a:cs typeface="Sifonn Pro" charset="0"/>
              </a:rPr>
              <a:t>…</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4" name="Rectangle 3"/>
          <p:cNvSpPr/>
          <p:nvPr/>
        </p:nvSpPr>
        <p:spPr>
          <a:xfrm>
            <a:off x="6718850" y="5213978"/>
            <a:ext cx="14370716" cy="2016578"/>
          </a:xfrm>
          <a:prstGeom prst="rect">
            <a:avLst/>
          </a:prstGeom>
        </p:spPr>
        <p:txBody>
          <a:bodyPr wrap="square">
            <a:spAutoFit/>
          </a:bodyPr>
          <a:lstStyle/>
          <a:p>
            <a:pPr>
              <a:lnSpc>
                <a:spcPct val="150000"/>
              </a:lnSpc>
            </a:pPr>
            <a:r>
              <a:rPr lang="en-US" sz="9600" b="1" dirty="0">
                <a:solidFill>
                  <a:schemeClr val="bg1"/>
                </a:solidFill>
                <a:latin typeface="Lato Bold" charset="0"/>
                <a:ea typeface="Lato Bold" charset="0"/>
                <a:cs typeface="Lato Bold" charset="0"/>
                <a:hlinkClick r:id="rId4"/>
              </a:rPr>
              <a:t>d</a:t>
            </a:r>
            <a:r>
              <a:rPr lang="en-US" sz="9600" b="1" dirty="0" smtClean="0">
                <a:solidFill>
                  <a:schemeClr val="bg1"/>
                </a:solidFill>
                <a:latin typeface="Lato Bold" charset="0"/>
                <a:ea typeface="Lato Bold" charset="0"/>
                <a:cs typeface="Lato Bold" charset="0"/>
                <a:hlinkClick r:id="rId4"/>
              </a:rPr>
              <a:t>on’t lose your wallet</a:t>
            </a:r>
            <a:endParaRPr lang="en-US" sz="9600" b="1" dirty="0">
              <a:solidFill>
                <a:schemeClr val="bg1"/>
              </a:solidFill>
              <a:latin typeface="Lato Bold" charset="0"/>
              <a:ea typeface="Lato Bold" charset="0"/>
              <a:cs typeface="Lato Bold" charset="0"/>
            </a:endParaRPr>
          </a:p>
        </p:txBody>
      </p:sp>
    </p:spTree>
    <p:extLst>
      <p:ext uri="{BB962C8B-B14F-4D97-AF65-F5344CB8AC3E}">
        <p14:creationId xmlns:p14="http://schemas.microsoft.com/office/powerpoint/2010/main" val="208989906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3"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8060155"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MOTIVATION</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17" name="TextBox 16"/>
          <p:cNvSpPr txBox="1"/>
          <p:nvPr/>
        </p:nvSpPr>
        <p:spPr>
          <a:xfrm>
            <a:off x="6718850" y="3441680"/>
            <a:ext cx="13831659" cy="2862322"/>
          </a:xfrm>
          <a:prstGeom prst="rect">
            <a:avLst/>
          </a:prstGeom>
          <a:noFill/>
        </p:spPr>
        <p:txBody>
          <a:bodyPr wrap="square" rtlCol="0">
            <a:spAutoFit/>
          </a:bodyPr>
          <a:lstStyle/>
          <a:p>
            <a:pPr>
              <a:lnSpc>
                <a:spcPct val="150000"/>
              </a:lnSpc>
            </a:pPr>
            <a:r>
              <a:rPr lang="en-US" sz="6000" b="1" dirty="0" smtClean="0">
                <a:solidFill>
                  <a:srgbClr val="79B1FF"/>
                </a:solidFill>
                <a:latin typeface="Lato Bold" charset="0"/>
                <a:ea typeface="Lato Bold" charset="0"/>
                <a:cs typeface="Lato Bold" charset="0"/>
              </a:rPr>
              <a:t>learn </a:t>
            </a:r>
            <a:r>
              <a:rPr lang="en-US" sz="6000" b="1" dirty="0">
                <a:solidFill>
                  <a:srgbClr val="79B1FF"/>
                </a:solidFill>
                <a:latin typeface="Lato Bold" charset="0"/>
                <a:ea typeface="Lato Bold" charset="0"/>
                <a:cs typeface="Lato Bold" charset="0"/>
              </a:rPr>
              <a:t>through experimentation</a:t>
            </a:r>
            <a:r>
              <a:rPr lang="en-US" sz="6000" b="1" dirty="0">
                <a:solidFill>
                  <a:schemeClr val="bg1"/>
                </a:solidFill>
                <a:latin typeface="Lato Bold" charset="0"/>
                <a:ea typeface="Lato Bold" charset="0"/>
                <a:cs typeface="Lato Bold" charset="0"/>
              </a:rPr>
              <a:t> </a:t>
            </a:r>
          </a:p>
          <a:p>
            <a:pPr>
              <a:lnSpc>
                <a:spcPct val="150000"/>
              </a:lnSpc>
            </a:pPr>
            <a:r>
              <a:rPr lang="en-US" sz="6000" b="1" dirty="0" smtClean="0">
                <a:solidFill>
                  <a:srgbClr val="79B1FF"/>
                </a:solidFill>
                <a:latin typeface="Lato Bold" charset="0"/>
                <a:ea typeface="Lato Bold" charset="0"/>
                <a:cs typeface="Lato Bold" charset="0"/>
              </a:rPr>
              <a:t>build </a:t>
            </a:r>
            <a:r>
              <a:rPr lang="en-US" sz="6000" b="1" dirty="0">
                <a:solidFill>
                  <a:srgbClr val="79B1FF"/>
                </a:solidFill>
                <a:latin typeface="Lato Bold" charset="0"/>
                <a:ea typeface="Lato Bold" charset="0"/>
                <a:cs typeface="Lato Bold" charset="0"/>
              </a:rPr>
              <a:t>better tools</a:t>
            </a:r>
            <a:r>
              <a:rPr lang="en-US" sz="6000" b="1" dirty="0">
                <a:solidFill>
                  <a:schemeClr val="bg1"/>
                </a:solidFill>
                <a:latin typeface="Lato Bold" charset="0"/>
                <a:ea typeface="Lato Bold" charset="0"/>
                <a:cs typeface="Lato Bold" charset="0"/>
              </a:rPr>
              <a:t> </a:t>
            </a:r>
          </a:p>
        </p:txBody>
      </p:sp>
    </p:spTree>
    <p:extLst>
      <p:ext uri="{BB962C8B-B14F-4D97-AF65-F5344CB8AC3E}">
        <p14:creationId xmlns:p14="http://schemas.microsoft.com/office/powerpoint/2010/main" val="108884002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3"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8060155"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MOTIVATION</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17" name="TextBox 16"/>
          <p:cNvSpPr txBox="1"/>
          <p:nvPr/>
        </p:nvSpPr>
        <p:spPr>
          <a:xfrm>
            <a:off x="6718850" y="3441680"/>
            <a:ext cx="13831659" cy="4247317"/>
          </a:xfrm>
          <a:prstGeom prst="rect">
            <a:avLst/>
          </a:prstGeom>
          <a:noFill/>
        </p:spPr>
        <p:txBody>
          <a:bodyPr wrap="square" rtlCol="0">
            <a:spAutoFit/>
          </a:bodyPr>
          <a:lstStyle/>
          <a:p>
            <a:pPr>
              <a:lnSpc>
                <a:spcPct val="150000"/>
              </a:lnSpc>
            </a:pPr>
            <a:r>
              <a:rPr lang="en-US" sz="6000" b="1" dirty="0" smtClean="0">
                <a:solidFill>
                  <a:srgbClr val="79B1FF"/>
                </a:solidFill>
                <a:latin typeface="Lato Bold" charset="0"/>
                <a:ea typeface="Lato Bold" charset="0"/>
                <a:cs typeface="Lato Bold" charset="0"/>
              </a:rPr>
              <a:t>learn </a:t>
            </a:r>
            <a:r>
              <a:rPr lang="en-US" sz="6000" b="1" dirty="0">
                <a:solidFill>
                  <a:srgbClr val="79B1FF"/>
                </a:solidFill>
                <a:latin typeface="Lato Bold" charset="0"/>
                <a:ea typeface="Lato Bold" charset="0"/>
                <a:cs typeface="Lato Bold" charset="0"/>
              </a:rPr>
              <a:t>through experimentation</a:t>
            </a:r>
            <a:r>
              <a:rPr lang="en-US" sz="6000" b="1" dirty="0">
                <a:solidFill>
                  <a:schemeClr val="bg1"/>
                </a:solidFill>
                <a:latin typeface="Lato Bold" charset="0"/>
                <a:ea typeface="Lato Bold" charset="0"/>
                <a:cs typeface="Lato Bold" charset="0"/>
              </a:rPr>
              <a:t> </a:t>
            </a:r>
          </a:p>
          <a:p>
            <a:pPr>
              <a:lnSpc>
                <a:spcPct val="150000"/>
              </a:lnSpc>
            </a:pPr>
            <a:r>
              <a:rPr lang="en-US" sz="6000" b="1" dirty="0" smtClean="0">
                <a:solidFill>
                  <a:srgbClr val="79B1FF"/>
                </a:solidFill>
                <a:latin typeface="Lato Bold" charset="0"/>
                <a:ea typeface="Lato Bold" charset="0"/>
                <a:cs typeface="Lato Bold" charset="0"/>
              </a:rPr>
              <a:t>build </a:t>
            </a:r>
            <a:r>
              <a:rPr lang="en-US" sz="6000" b="1" dirty="0">
                <a:solidFill>
                  <a:srgbClr val="79B1FF"/>
                </a:solidFill>
                <a:latin typeface="Lato Bold" charset="0"/>
                <a:ea typeface="Lato Bold" charset="0"/>
                <a:cs typeface="Lato Bold" charset="0"/>
              </a:rPr>
              <a:t>better tools</a:t>
            </a:r>
            <a:r>
              <a:rPr lang="en-US" sz="6000" b="1" dirty="0">
                <a:solidFill>
                  <a:schemeClr val="bg1"/>
                </a:solidFill>
                <a:latin typeface="Lato Bold" charset="0"/>
                <a:ea typeface="Lato Bold" charset="0"/>
                <a:cs typeface="Lato Bold" charset="0"/>
              </a:rPr>
              <a:t> </a:t>
            </a:r>
          </a:p>
          <a:p>
            <a:pPr>
              <a:lnSpc>
                <a:spcPct val="150000"/>
              </a:lnSpc>
            </a:pPr>
            <a:r>
              <a:rPr lang="en-US" sz="6000" b="1" dirty="0" smtClean="0">
                <a:solidFill>
                  <a:srgbClr val="79B1FF"/>
                </a:solidFill>
                <a:latin typeface="Lato Bold" charset="0"/>
                <a:ea typeface="Lato Bold" charset="0"/>
                <a:cs typeface="Lato Bold" charset="0"/>
              </a:rPr>
              <a:t>bridge ecosystems to enable innovation</a:t>
            </a:r>
          </a:p>
        </p:txBody>
      </p:sp>
    </p:spTree>
    <p:extLst>
      <p:ext uri="{BB962C8B-B14F-4D97-AF65-F5344CB8AC3E}">
        <p14:creationId xmlns:p14="http://schemas.microsoft.com/office/powerpoint/2010/main" val="139829465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3"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8060155"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MOTIVATION</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17" name="TextBox 16"/>
          <p:cNvSpPr txBox="1"/>
          <p:nvPr/>
        </p:nvSpPr>
        <p:spPr>
          <a:xfrm>
            <a:off x="6718850" y="3441680"/>
            <a:ext cx="13831659" cy="5632311"/>
          </a:xfrm>
          <a:prstGeom prst="rect">
            <a:avLst/>
          </a:prstGeom>
          <a:noFill/>
        </p:spPr>
        <p:txBody>
          <a:bodyPr wrap="square" rtlCol="0">
            <a:spAutoFit/>
          </a:bodyPr>
          <a:lstStyle/>
          <a:p>
            <a:pPr>
              <a:lnSpc>
                <a:spcPct val="150000"/>
              </a:lnSpc>
            </a:pPr>
            <a:r>
              <a:rPr lang="en-US" sz="6000" b="1" dirty="0" smtClean="0">
                <a:solidFill>
                  <a:srgbClr val="79B1FF"/>
                </a:solidFill>
                <a:latin typeface="Lato Bold" charset="0"/>
                <a:ea typeface="Lato Bold" charset="0"/>
                <a:cs typeface="Lato Bold" charset="0"/>
              </a:rPr>
              <a:t>learn </a:t>
            </a:r>
            <a:r>
              <a:rPr lang="en-US" sz="6000" b="1" dirty="0">
                <a:solidFill>
                  <a:srgbClr val="79B1FF"/>
                </a:solidFill>
                <a:latin typeface="Lato Bold" charset="0"/>
                <a:ea typeface="Lato Bold" charset="0"/>
                <a:cs typeface="Lato Bold" charset="0"/>
              </a:rPr>
              <a:t>through experimentation</a:t>
            </a:r>
            <a:r>
              <a:rPr lang="en-US" sz="6000" b="1" dirty="0">
                <a:solidFill>
                  <a:schemeClr val="bg1"/>
                </a:solidFill>
                <a:latin typeface="Lato Bold" charset="0"/>
                <a:ea typeface="Lato Bold" charset="0"/>
                <a:cs typeface="Lato Bold" charset="0"/>
              </a:rPr>
              <a:t> </a:t>
            </a:r>
          </a:p>
          <a:p>
            <a:pPr>
              <a:lnSpc>
                <a:spcPct val="150000"/>
              </a:lnSpc>
            </a:pPr>
            <a:r>
              <a:rPr lang="en-US" sz="6000" b="1" dirty="0" smtClean="0">
                <a:solidFill>
                  <a:srgbClr val="79B1FF"/>
                </a:solidFill>
                <a:latin typeface="Lato Bold" charset="0"/>
                <a:ea typeface="Lato Bold" charset="0"/>
                <a:cs typeface="Lato Bold" charset="0"/>
              </a:rPr>
              <a:t>build </a:t>
            </a:r>
            <a:r>
              <a:rPr lang="en-US" sz="6000" b="1" dirty="0">
                <a:solidFill>
                  <a:srgbClr val="79B1FF"/>
                </a:solidFill>
                <a:latin typeface="Lato Bold" charset="0"/>
                <a:ea typeface="Lato Bold" charset="0"/>
                <a:cs typeface="Lato Bold" charset="0"/>
              </a:rPr>
              <a:t>better tools</a:t>
            </a:r>
            <a:r>
              <a:rPr lang="en-US" sz="6000" b="1" dirty="0">
                <a:solidFill>
                  <a:schemeClr val="bg1"/>
                </a:solidFill>
                <a:latin typeface="Lato Bold" charset="0"/>
                <a:ea typeface="Lato Bold" charset="0"/>
                <a:cs typeface="Lato Bold" charset="0"/>
              </a:rPr>
              <a:t> </a:t>
            </a:r>
          </a:p>
          <a:p>
            <a:pPr>
              <a:lnSpc>
                <a:spcPct val="150000"/>
              </a:lnSpc>
            </a:pPr>
            <a:r>
              <a:rPr lang="en-US" sz="6000" b="1" dirty="0" smtClean="0">
                <a:solidFill>
                  <a:srgbClr val="79B1FF"/>
                </a:solidFill>
                <a:latin typeface="Lato Bold" charset="0"/>
                <a:ea typeface="Lato Bold" charset="0"/>
                <a:cs typeface="Lato Bold" charset="0"/>
              </a:rPr>
              <a:t>bridge ecosystems to enable innovation</a:t>
            </a:r>
          </a:p>
          <a:p>
            <a:pPr>
              <a:lnSpc>
                <a:spcPct val="150000"/>
              </a:lnSpc>
            </a:pPr>
            <a:r>
              <a:rPr lang="en-US" sz="6000" b="1" dirty="0" smtClean="0">
                <a:solidFill>
                  <a:srgbClr val="79B1FF"/>
                </a:solidFill>
                <a:latin typeface="Lato Bold" charset="0"/>
                <a:ea typeface="Lato Bold" charset="0"/>
                <a:cs typeface="Lato Bold" charset="0"/>
              </a:rPr>
              <a:t>solve a specific use case</a:t>
            </a:r>
          </a:p>
        </p:txBody>
      </p:sp>
    </p:spTree>
    <p:extLst>
      <p:ext uri="{BB962C8B-B14F-4D97-AF65-F5344CB8AC3E}">
        <p14:creationId xmlns:p14="http://schemas.microsoft.com/office/powerpoint/2010/main" val="85622760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3"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1" name="TextBox 10"/>
          <p:cNvSpPr txBox="1"/>
          <p:nvPr/>
        </p:nvSpPr>
        <p:spPr>
          <a:xfrm>
            <a:off x="6718851" y="3379123"/>
            <a:ext cx="16569165" cy="8125301"/>
          </a:xfrm>
          <a:prstGeom prst="rect">
            <a:avLst/>
          </a:prstGeom>
          <a:noFill/>
        </p:spPr>
        <p:txBody>
          <a:bodyPr wrap="square" rtlCol="0">
            <a:spAutoFit/>
          </a:bodyPr>
          <a:lstStyle/>
          <a:p>
            <a:pPr>
              <a:lnSpc>
                <a:spcPct val="150000"/>
              </a:lnSpc>
            </a:pPr>
            <a:r>
              <a:rPr lang="en-US" sz="6000" b="1" dirty="0" smtClean="0">
                <a:solidFill>
                  <a:srgbClr val="79B1FF"/>
                </a:solidFill>
                <a:latin typeface="Lato Bold" charset="0"/>
                <a:ea typeface="Lato Bold" charset="0"/>
                <a:cs typeface="Lato Bold" charset="0"/>
              </a:rPr>
              <a:t>what is </a:t>
            </a:r>
            <a:r>
              <a:rPr lang="en-US" sz="6000" b="1" dirty="0" err="1" smtClean="0">
                <a:solidFill>
                  <a:srgbClr val="79B1FF"/>
                </a:solidFill>
                <a:latin typeface="Lato Bold" charset="0"/>
                <a:ea typeface="Lato Bold" charset="0"/>
                <a:cs typeface="Lato Bold" charset="0"/>
              </a:rPr>
              <a:t>ethereum</a:t>
            </a:r>
            <a:r>
              <a:rPr lang="en-US" sz="6000" b="1" dirty="0" smtClean="0">
                <a:solidFill>
                  <a:srgbClr val="79B1FF"/>
                </a:solidFill>
                <a:latin typeface="Lato Bold" charset="0"/>
                <a:ea typeface="Lato Bold" charset="0"/>
                <a:cs typeface="Lato Bold" charset="0"/>
              </a:rPr>
              <a:t>?</a:t>
            </a:r>
          </a:p>
          <a:p>
            <a:pPr marL="1485946" lvl="1" indent="-571500">
              <a:lnSpc>
                <a:spcPct val="150000"/>
              </a:lnSpc>
              <a:buFont typeface="Arial" charset="0"/>
              <a:buChar char="•"/>
            </a:pPr>
            <a:r>
              <a:rPr lang="en-US" sz="4800" b="1" dirty="0" err="1">
                <a:solidFill>
                  <a:schemeClr val="bg1"/>
                </a:solidFill>
                <a:latin typeface="Lato Bold" charset="0"/>
                <a:ea typeface="Lato Bold" charset="0"/>
                <a:cs typeface="Lato Bold" charset="0"/>
              </a:rPr>
              <a:t>ethereum</a:t>
            </a:r>
            <a:r>
              <a:rPr lang="en-US" sz="4800" b="1" dirty="0">
                <a:solidFill>
                  <a:schemeClr val="bg1"/>
                </a:solidFill>
                <a:latin typeface="Lato Bold" charset="0"/>
                <a:ea typeface="Lato Bold" charset="0"/>
                <a:cs typeface="Lato Bold" charset="0"/>
              </a:rPr>
              <a:t> is a </a:t>
            </a:r>
            <a:r>
              <a:rPr lang="en-US" sz="4800" b="1" dirty="0" smtClean="0">
                <a:solidFill>
                  <a:schemeClr val="bg1"/>
                </a:solidFill>
                <a:latin typeface="Lato Bold" charset="0"/>
                <a:ea typeface="Lato Bold" charset="0"/>
                <a:cs typeface="Lato Bold" charset="0"/>
              </a:rPr>
              <a:t>network and a computer</a:t>
            </a:r>
            <a:endParaRPr lang="en-US" sz="4800" b="1" dirty="0">
              <a:solidFill>
                <a:schemeClr val="bg1"/>
              </a:solidFill>
              <a:latin typeface="Lato Bold" charset="0"/>
              <a:ea typeface="Lato Bold" charset="0"/>
              <a:cs typeface="Lato Bold" charset="0"/>
            </a:endParaRPr>
          </a:p>
          <a:p>
            <a:pPr marL="1485946" lvl="1" indent="-571500">
              <a:lnSpc>
                <a:spcPct val="150000"/>
              </a:lnSpc>
              <a:buFont typeface="Arial" charset="0"/>
              <a:buChar char="•"/>
            </a:pPr>
            <a:r>
              <a:rPr lang="en-US" sz="4800" b="1" dirty="0" err="1">
                <a:solidFill>
                  <a:schemeClr val="bg1"/>
                </a:solidFill>
                <a:latin typeface="Lato Bold" charset="0"/>
                <a:ea typeface="Lato Bold" charset="0"/>
                <a:cs typeface="Lato Bold" charset="0"/>
              </a:rPr>
              <a:t>ethereum</a:t>
            </a:r>
            <a:r>
              <a:rPr lang="en-US" sz="4800" b="1" dirty="0">
                <a:solidFill>
                  <a:schemeClr val="bg1"/>
                </a:solidFill>
                <a:latin typeface="Lato Bold" charset="0"/>
                <a:ea typeface="Lato Bold" charset="0"/>
                <a:cs typeface="Lato Bold" charset="0"/>
              </a:rPr>
              <a:t> has a </a:t>
            </a:r>
            <a:r>
              <a:rPr lang="en-US" sz="4800" b="1" dirty="0" err="1">
                <a:solidFill>
                  <a:schemeClr val="bg1"/>
                </a:solidFill>
                <a:latin typeface="Lato Bold" charset="0"/>
                <a:ea typeface="Lato Bold" charset="0"/>
                <a:cs typeface="Lato Bold" charset="0"/>
              </a:rPr>
              <a:t>blockchain</a:t>
            </a:r>
            <a:endParaRPr lang="en-US" sz="4800" b="1" dirty="0">
              <a:solidFill>
                <a:schemeClr val="bg1"/>
              </a:solidFill>
              <a:latin typeface="Lato Bold" charset="0"/>
              <a:ea typeface="Lato Bold" charset="0"/>
              <a:cs typeface="Lato Bold" charset="0"/>
            </a:endParaRPr>
          </a:p>
          <a:p>
            <a:pPr marL="1485946" lvl="1" indent="-571500">
              <a:lnSpc>
                <a:spcPct val="150000"/>
              </a:lnSpc>
              <a:buFont typeface="Arial" charset="0"/>
              <a:buChar char="•"/>
            </a:pPr>
            <a:r>
              <a:rPr lang="en-US" sz="4800" b="1" dirty="0" err="1">
                <a:solidFill>
                  <a:schemeClr val="bg1"/>
                </a:solidFill>
                <a:latin typeface="Lato Bold" charset="0"/>
                <a:ea typeface="Lato Bold" charset="0"/>
                <a:cs typeface="Lato Bold" charset="0"/>
              </a:rPr>
              <a:t>ethereum</a:t>
            </a:r>
            <a:r>
              <a:rPr lang="en-US" sz="4800" b="1" dirty="0">
                <a:solidFill>
                  <a:schemeClr val="bg1"/>
                </a:solidFill>
                <a:latin typeface="Lato Bold" charset="0"/>
                <a:ea typeface="Lato Bold" charset="0"/>
                <a:cs typeface="Lato Bold" charset="0"/>
              </a:rPr>
              <a:t> has a built-in cryptocurrency: ether (ETH)</a:t>
            </a:r>
          </a:p>
          <a:p>
            <a:pPr marL="1485946" lvl="1" indent="-571500">
              <a:lnSpc>
                <a:spcPct val="150000"/>
              </a:lnSpc>
              <a:buFont typeface="Arial" charset="0"/>
              <a:buChar char="•"/>
            </a:pPr>
            <a:r>
              <a:rPr lang="en-US" sz="4800" b="1" dirty="0" err="1">
                <a:solidFill>
                  <a:schemeClr val="bg1"/>
                </a:solidFill>
                <a:latin typeface="Lato Bold" charset="0"/>
                <a:ea typeface="Lato Bold" charset="0"/>
                <a:cs typeface="Lato Bold" charset="0"/>
              </a:rPr>
              <a:t>ethereum</a:t>
            </a:r>
            <a:r>
              <a:rPr lang="en-US" sz="4800" b="1" dirty="0">
                <a:solidFill>
                  <a:schemeClr val="bg1"/>
                </a:solidFill>
                <a:latin typeface="Lato Bold" charset="0"/>
                <a:ea typeface="Lato Bold" charset="0"/>
                <a:cs typeface="Lato Bold" charset="0"/>
              </a:rPr>
              <a:t> uses proof-of-work</a:t>
            </a:r>
          </a:p>
          <a:p>
            <a:pPr marL="1485946" lvl="1" indent="-571500">
              <a:lnSpc>
                <a:spcPct val="150000"/>
              </a:lnSpc>
              <a:buFont typeface="Arial" charset="0"/>
              <a:buChar char="•"/>
            </a:pPr>
            <a:r>
              <a:rPr lang="en-US" sz="4800" b="1" dirty="0" err="1">
                <a:solidFill>
                  <a:schemeClr val="bg1"/>
                </a:solidFill>
                <a:latin typeface="Lato Bold" charset="0"/>
                <a:ea typeface="Lato Bold" charset="0"/>
                <a:cs typeface="Lato Bold" charset="0"/>
              </a:rPr>
              <a:t>ethereum</a:t>
            </a:r>
            <a:r>
              <a:rPr lang="en-US" sz="4800" b="1" dirty="0">
                <a:solidFill>
                  <a:schemeClr val="bg1"/>
                </a:solidFill>
                <a:latin typeface="Lato Bold" charset="0"/>
                <a:ea typeface="Lato Bold" charset="0"/>
                <a:cs typeface="Lato Bold" charset="0"/>
              </a:rPr>
              <a:t> is </a:t>
            </a:r>
            <a:r>
              <a:rPr lang="en-US" sz="4800" b="1" dirty="0" smtClean="0">
                <a:solidFill>
                  <a:schemeClr val="bg1"/>
                </a:solidFill>
                <a:latin typeface="Lato Bold" charset="0"/>
                <a:ea typeface="Lato Bold" charset="0"/>
                <a:cs typeface="Lato Bold" charset="0"/>
              </a:rPr>
              <a:t>public, </a:t>
            </a:r>
            <a:r>
              <a:rPr lang="en-US" sz="4800" b="1" dirty="0" err="1" smtClean="0">
                <a:solidFill>
                  <a:schemeClr val="bg1"/>
                </a:solidFill>
                <a:latin typeface="Lato Bold" charset="0"/>
                <a:ea typeface="Lato Bold" charset="0"/>
                <a:cs typeface="Lato Bold" charset="0"/>
              </a:rPr>
              <a:t>permissionless</a:t>
            </a:r>
            <a:r>
              <a:rPr lang="en-US" sz="4800" b="1" dirty="0" smtClean="0">
                <a:solidFill>
                  <a:schemeClr val="bg1"/>
                </a:solidFill>
                <a:latin typeface="Lato Bold" charset="0"/>
                <a:ea typeface="Lato Bold" charset="0"/>
                <a:cs typeface="Lato Bold" charset="0"/>
              </a:rPr>
              <a:t>, and </a:t>
            </a:r>
            <a:r>
              <a:rPr lang="en-US" sz="4800" b="1" dirty="0" err="1" smtClean="0">
                <a:solidFill>
                  <a:schemeClr val="bg1"/>
                </a:solidFill>
                <a:latin typeface="Lato Bold" charset="0"/>
                <a:ea typeface="Lato Bold" charset="0"/>
                <a:cs typeface="Lato Bold" charset="0"/>
              </a:rPr>
              <a:t>serverless</a:t>
            </a:r>
            <a:endParaRPr lang="en-US" sz="4800" b="1" dirty="0">
              <a:solidFill>
                <a:schemeClr val="bg1"/>
              </a:solidFill>
              <a:latin typeface="Lato Bold" charset="0"/>
              <a:ea typeface="Lato Bold" charset="0"/>
              <a:cs typeface="Lato Bold" charset="0"/>
            </a:endParaRPr>
          </a:p>
          <a:p>
            <a:pPr marL="1485946" lvl="1" indent="-571500">
              <a:lnSpc>
                <a:spcPct val="150000"/>
              </a:lnSpc>
              <a:buFont typeface="Arial" charset="0"/>
              <a:buChar char="•"/>
            </a:pPr>
            <a:r>
              <a:rPr lang="en-US" sz="4800" b="1" dirty="0" err="1">
                <a:solidFill>
                  <a:schemeClr val="bg1"/>
                </a:solidFill>
                <a:latin typeface="Lato Bold" charset="0"/>
                <a:ea typeface="Lato Bold" charset="0"/>
                <a:cs typeface="Lato Bold" charset="0"/>
              </a:rPr>
              <a:t>ethereum</a:t>
            </a:r>
            <a:r>
              <a:rPr lang="en-US" sz="4800" b="1" dirty="0">
                <a:solidFill>
                  <a:schemeClr val="bg1"/>
                </a:solidFill>
                <a:latin typeface="Lato Bold" charset="0"/>
                <a:ea typeface="Lato Bold" charset="0"/>
                <a:cs typeface="Lato Bold" charset="0"/>
              </a:rPr>
              <a:t> is </a:t>
            </a:r>
            <a:r>
              <a:rPr lang="en-US" sz="4800" b="1" dirty="0" smtClean="0">
                <a:solidFill>
                  <a:schemeClr val="bg1"/>
                </a:solidFill>
                <a:latin typeface="Lato Bold" charset="0"/>
                <a:ea typeface="Lato Bold" charset="0"/>
                <a:cs typeface="Lato Bold" charset="0"/>
              </a:rPr>
              <a:t>decentralized</a:t>
            </a:r>
            <a:endParaRPr lang="en-US" sz="4800"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4036087"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ETHEREUM OVERVIEW</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Tree>
    <p:extLst>
      <p:ext uri="{BB962C8B-B14F-4D97-AF65-F5344CB8AC3E}">
        <p14:creationId xmlns:p14="http://schemas.microsoft.com/office/powerpoint/2010/main" val="196983226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4422025"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ETHEREUM CONCEPTS</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9" name="TextBox 8"/>
          <p:cNvSpPr txBox="1"/>
          <p:nvPr/>
        </p:nvSpPr>
        <p:spPr>
          <a:xfrm>
            <a:off x="6718850" y="3349347"/>
            <a:ext cx="13831658" cy="6740307"/>
          </a:xfrm>
          <a:prstGeom prst="rect">
            <a:avLst/>
          </a:prstGeom>
          <a:noFill/>
        </p:spPr>
        <p:txBody>
          <a:bodyPr wrap="square" rtlCol="0">
            <a:spAutoFit/>
          </a:bodyPr>
          <a:lstStyle/>
          <a:p>
            <a:pPr>
              <a:lnSpc>
                <a:spcPct val="150000"/>
              </a:lnSpc>
            </a:pPr>
            <a:r>
              <a:rPr lang="en-US" sz="4800" b="1" dirty="0">
                <a:solidFill>
                  <a:srgbClr val="79B1FF"/>
                </a:solidFill>
                <a:latin typeface="Lato Bold" charset="0"/>
                <a:ea typeface="Lato Bold" charset="0"/>
                <a:cs typeface="Lato Bold" charset="0"/>
              </a:rPr>
              <a:t>accounts </a:t>
            </a:r>
            <a:endParaRPr lang="en-US" sz="4800" b="1" dirty="0" smtClean="0">
              <a:solidFill>
                <a:srgbClr val="79B1FF"/>
              </a:solidFill>
              <a:latin typeface="Lato Bold" charset="0"/>
              <a:ea typeface="Lato Bold" charset="0"/>
              <a:cs typeface="Lato Bold" charset="0"/>
            </a:endParaRPr>
          </a:p>
          <a:p>
            <a:pPr>
              <a:lnSpc>
                <a:spcPct val="150000"/>
              </a:lnSpc>
            </a:pPr>
            <a:r>
              <a:rPr lang="en-US" sz="4800" b="1" dirty="0" smtClean="0">
                <a:solidFill>
                  <a:srgbClr val="79B1FF"/>
                </a:solidFill>
                <a:latin typeface="Lato Bold" charset="0"/>
                <a:ea typeface="Lato Bold" charset="0"/>
                <a:cs typeface="Lato Bold" charset="0"/>
              </a:rPr>
              <a:t>smart contracts</a:t>
            </a:r>
          </a:p>
          <a:p>
            <a:pPr>
              <a:lnSpc>
                <a:spcPct val="150000"/>
              </a:lnSpc>
            </a:pPr>
            <a:r>
              <a:rPr lang="en-US" sz="4800" b="1" dirty="0" smtClean="0">
                <a:solidFill>
                  <a:srgbClr val="79B1FF"/>
                </a:solidFill>
                <a:latin typeface="Lato Bold" charset="0"/>
                <a:ea typeface="Lato Bold" charset="0"/>
                <a:cs typeface="Lato Bold" charset="0"/>
              </a:rPr>
              <a:t>gas and gas price</a:t>
            </a:r>
          </a:p>
          <a:p>
            <a:pPr>
              <a:lnSpc>
                <a:spcPct val="150000"/>
              </a:lnSpc>
            </a:pPr>
            <a:r>
              <a:rPr lang="en-US" sz="4800" b="1" dirty="0" smtClean="0">
                <a:solidFill>
                  <a:srgbClr val="79B1FF"/>
                </a:solidFill>
                <a:latin typeface="Lato Bold" charset="0"/>
                <a:ea typeface="Lato Bold" charset="0"/>
                <a:cs typeface="Lato Bold" charset="0"/>
              </a:rPr>
              <a:t>clients/nodes</a:t>
            </a:r>
          </a:p>
          <a:p>
            <a:pPr>
              <a:lnSpc>
                <a:spcPct val="150000"/>
              </a:lnSpc>
            </a:pPr>
            <a:r>
              <a:rPr lang="en-US" sz="4800" b="1" dirty="0" smtClean="0">
                <a:solidFill>
                  <a:srgbClr val="79B1FF"/>
                </a:solidFill>
                <a:latin typeface="Lato Bold" charset="0"/>
                <a:ea typeface="Lato Bold" charset="0"/>
                <a:cs typeface="Lato Bold" charset="0"/>
              </a:rPr>
              <a:t>transactions</a:t>
            </a:r>
          </a:p>
          <a:p>
            <a:pPr>
              <a:lnSpc>
                <a:spcPct val="150000"/>
              </a:lnSpc>
            </a:pPr>
            <a:r>
              <a:rPr lang="en-US" sz="4800" b="1" dirty="0" smtClean="0">
                <a:solidFill>
                  <a:srgbClr val="79B1FF"/>
                </a:solidFill>
                <a:latin typeface="Lato Bold" charset="0"/>
                <a:ea typeface="Lato Bold" charset="0"/>
                <a:cs typeface="Lato Bold" charset="0"/>
              </a:rPr>
              <a:t>miners</a:t>
            </a:r>
          </a:p>
        </p:txBody>
      </p:sp>
    </p:spTree>
    <p:extLst>
      <p:ext uri="{BB962C8B-B14F-4D97-AF65-F5344CB8AC3E}">
        <p14:creationId xmlns:p14="http://schemas.microsoft.com/office/powerpoint/2010/main" val="147834560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solidFill>
                <a:schemeClr val="bg1"/>
              </a:solidFill>
              <a:latin typeface="Lato Bold"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solidFill>
                <a:schemeClr val="bg1"/>
              </a:solidFill>
              <a:latin typeface="Lato Bold" charset="0"/>
            </a:endParaRPr>
          </a:p>
        </p:txBody>
      </p:sp>
      <p:sp>
        <p:nvSpPr>
          <p:cNvPr id="11" name="Rectangle 10"/>
          <p:cNvSpPr/>
          <p:nvPr/>
        </p:nvSpPr>
        <p:spPr>
          <a:xfrm>
            <a:off x="3940490" y="7851350"/>
            <a:ext cx="15910489" cy="172350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lgn="ctr">
              <a:tabLst>
                <a:tab pos="338138" algn="l"/>
              </a:tabLst>
            </a:pPr>
            <a:r>
              <a:rPr lang="en-US" sz="9600" b="1" spc="200" dirty="0" smtClean="0">
                <a:solidFill>
                  <a:srgbClr val="79B1FF"/>
                </a:solidFill>
                <a:latin typeface="Sifonn Pro" charset="0"/>
                <a:ea typeface="Sifonn Pro" charset="0"/>
                <a:cs typeface="Sifonn Pro" charset="0"/>
              </a:rPr>
              <a:t>ETHEREUM QUESTIONS?</a:t>
            </a:r>
          </a:p>
        </p:txBody>
      </p:sp>
      <p:pic>
        <p:nvPicPr>
          <p:cNvPr id="7" name="Picture Placeholder 6"/>
          <p:cNvPicPr>
            <a:picLocks noChangeAspect="1"/>
          </p:cNvPicPr>
          <p:nvPr/>
        </p:nvPicPr>
        <p:blipFill>
          <a:blip r:embed="rId3"/>
          <a:stretch>
            <a:fillRect/>
          </a:stretch>
        </p:blipFill>
        <p:spPr>
          <a:xfrm>
            <a:off x="10156387" y="3514378"/>
            <a:ext cx="3478696" cy="3478696"/>
          </a:xfrm>
          <a:prstGeom prst="rect">
            <a:avLst/>
          </a:prstGeom>
        </p:spPr>
      </p:pic>
    </p:spTree>
    <p:extLst>
      <p:ext uri="{BB962C8B-B14F-4D97-AF65-F5344CB8AC3E}">
        <p14:creationId xmlns:p14="http://schemas.microsoft.com/office/powerpoint/2010/main" val="1228950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3">
      <a:dk1>
        <a:srgbClr val="000000"/>
      </a:dk1>
      <a:lt1>
        <a:srgbClr val="FFFFFF"/>
      </a:lt1>
      <a:dk2>
        <a:srgbClr val="000000"/>
      </a:dk2>
      <a:lt2>
        <a:srgbClr val="F6F7FA"/>
      </a:lt2>
      <a:accent1>
        <a:srgbClr val="000000"/>
      </a:accent1>
      <a:accent2>
        <a:srgbClr val="000000"/>
      </a:accent2>
      <a:accent3>
        <a:srgbClr val="000000"/>
      </a:accent3>
      <a:accent4>
        <a:srgbClr val="000000"/>
      </a:accent4>
      <a:accent5>
        <a:srgbClr val="000000"/>
      </a:accent5>
      <a:accent6>
        <a:srgbClr val="000000"/>
      </a:accent6>
      <a:hlink>
        <a:srgbClr val="FEFFFF"/>
      </a:hlink>
      <a:folHlink>
        <a:srgbClr val="FEFFFF"/>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3754</TotalTime>
  <Words>3513</Words>
  <Application>Microsoft Macintosh PowerPoint</Application>
  <PresentationFormat>Custom</PresentationFormat>
  <Paragraphs>388</Paragraphs>
  <Slides>36</Slides>
  <Notes>36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Calibri</vt:lpstr>
      <vt:lpstr>Lato</vt:lpstr>
      <vt:lpstr>Lato Bold</vt:lpstr>
      <vt:lpstr>Mangal</vt:lpstr>
      <vt:lpstr>Roboto Mono for Powerline</vt:lpstr>
      <vt:lpstr>Sifonn Pro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187</cp:revision>
  <cp:lastPrinted>2018-01-15T17:05:44Z</cp:lastPrinted>
  <dcterms:created xsi:type="dcterms:W3CDTF">2016-03-02T16:16:57Z</dcterms:created>
  <dcterms:modified xsi:type="dcterms:W3CDTF">2018-01-15T18:47:03Z</dcterms:modified>
</cp:coreProperties>
</file>